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9" r:id="rId52"/>
    <p:sldId id="310" r:id="rId53"/>
    <p:sldId id="306" r:id="rId54"/>
    <p:sldId id="307" r:id="rId55"/>
    <p:sldId id="308" r:id="rId56"/>
  </p:sldIdLst>
  <p:sldSz cx="9144000" cy="5143500" type="screen16x9"/>
  <p:notesSz cx="6858000" cy="9144000"/>
  <p:embeddedFontLst>
    <p:embeddedFont>
      <p:font typeface="Nunito" pitchFamily="2" charset="77"/>
      <p:regular r:id="rId58"/>
      <p:bold r:id="rId59"/>
      <p:italic r:id="rId60"/>
      <p:boldItalic r:id="rId61"/>
    </p:embeddedFont>
    <p:embeddedFont>
      <p:font typeface="Nunito ExtraLight" pitchFamily="2" charset="77"/>
      <p:regular r:id="rId62"/>
      <p:bold r:id="rId63"/>
      <p:italic r:id="rId64"/>
      <p:boldItalic r:id="rId65"/>
    </p:embeddedFont>
    <p:embeddedFont>
      <p:font typeface="Nunito Light" pitchFamily="2" charset="77"/>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C0190-6754-CC47-B333-F7ABD52ED049}" v="1" dt="2020-12-13T16:32:13.075"/>
  </p1510:revLst>
</p1510:revInfo>
</file>

<file path=ppt/tableStyles.xml><?xml version="1.0" encoding="utf-8"?>
<a:tblStyleLst xmlns:a="http://schemas.openxmlformats.org/drawingml/2006/main" def="{4CAB9F99-720C-4F17-B709-5A78641BB508}">
  <a:tblStyle styleId="{4CAB9F99-720C-4F17-B709-5A78641BB5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7"/>
    <p:restoredTop sz="84486"/>
  </p:normalViewPr>
  <p:slideViewPr>
    <p:cSldViewPr snapToGrid="0">
      <p:cViewPr varScale="1">
        <p:scale>
          <a:sx n="101" d="100"/>
          <a:sy n="101" d="100"/>
        </p:scale>
        <p:origin x="552"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Urdapilleta" userId="2925cb1ed626787a" providerId="LiveId" clId="{1E9C0190-6754-CC47-B333-F7ABD52ED049}"/>
    <pc:docChg chg="modSld">
      <pc:chgData name="Laura Urdapilleta" userId="2925cb1ed626787a" providerId="LiveId" clId="{1E9C0190-6754-CC47-B333-F7ABD52ED049}" dt="2020-12-13T16:32:13.072" v="0" actId="18331"/>
      <pc:docMkLst>
        <pc:docMk/>
      </pc:docMkLst>
      <pc:sldChg chg="modSp">
        <pc:chgData name="Laura Urdapilleta" userId="2925cb1ed626787a" providerId="LiveId" clId="{1E9C0190-6754-CC47-B333-F7ABD52ED049}" dt="2020-12-13T16:32:13.072" v="0" actId="18331"/>
        <pc:sldMkLst>
          <pc:docMk/>
          <pc:sldMk cId="0" sldId="256"/>
        </pc:sldMkLst>
        <pc:picChg chg="mod">
          <ac:chgData name="Laura Urdapilleta" userId="2925cb1ed626787a" providerId="LiveId" clId="{1E9C0190-6754-CC47-B333-F7ABD52ED049}" dt="2020-12-13T16:32:13.072" v="0" actId="18331"/>
          <ac:picMkLst>
            <pc:docMk/>
            <pc:sldMk cId="0" sldId="256"/>
            <ac:picMk id="5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Hello! Thank you for the opportunity to talk about Paintings, Movies, and Emotions in the context of Computer Vision////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Art is a human creation that is meant to be appreciated, make people think, and evoke an emotional response, whether positive, negative, or a mixt of emotions….. //  They say THAT </a:t>
            </a:r>
            <a:r>
              <a:rPr lang="es" b="1" dirty="0"/>
              <a:t>life </a:t>
            </a:r>
            <a:r>
              <a:rPr lang="es" dirty="0"/>
              <a:t>imitates art...</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f5e7f93a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f5e7f93a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And </a:t>
            </a:r>
            <a:r>
              <a:rPr lang="es" dirty="0">
                <a:solidFill>
                  <a:schemeClr val="dk1"/>
                </a:solidFill>
              </a:rPr>
              <a:t>Second) </a:t>
            </a:r>
            <a:r>
              <a:rPr lang="en-US" sz="1100" dirty="0">
                <a:solidFill>
                  <a:schemeClr val="dk1"/>
                </a:solidFill>
                <a:latin typeface="Nunito Light"/>
                <a:ea typeface="Nunito Light"/>
                <a:cs typeface="Nunito Light"/>
                <a:sym typeface="Nunito Light"/>
              </a:rPr>
              <a:t>To explore whether  the neural network can classify of unlabeled movie scene images by emotion. </a:t>
            </a:r>
            <a:endParaRPr lang="en-US" sz="12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048e85ac7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048e85ac7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highlight>
                  <a:srgbClr val="FFFFFF"/>
                </a:highlight>
              </a:rPr>
              <a:t>Let’s talk about the methodology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f2a65986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f2a65986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dirty="0">
                <a:solidFill>
                  <a:schemeClr val="dk1"/>
                </a:solidFill>
                <a:highlight>
                  <a:srgbClr val="FFFFFF"/>
                </a:highlight>
              </a:rPr>
              <a:t>I used the dataset WikiArt Emotions, created by researchers at the National Research Council of Canada. This dataset contains arround four  thousand pieces of art annotated for up to 20 emotions evoked in the observer. </a:t>
            </a:r>
            <a:endParaRPr sz="1200" dirty="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048e85ac7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048e85ac7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0"/>
              </a:spcBef>
              <a:spcAft>
                <a:spcPts val="0"/>
              </a:spcAft>
              <a:buNone/>
            </a:pPr>
            <a:r>
              <a:rPr lang="es" dirty="0"/>
              <a:t>I  used a convolutional neural network, based on transfer learning with ResNet-101, used Adam optimizer, and added Data Augmentation.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048e85ac7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048e85ac7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 worked with  the Pytorch Library, and for data augmentation, the libraries IMGaug and OpenCV. And I used the Google Colab GPU.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048e85ac7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048e85ac7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dirty="0">
                <a:solidFill>
                  <a:schemeClr val="dk1"/>
                </a:solidFill>
                <a:highlight>
                  <a:srgbClr val="FFFFFF"/>
                </a:highlight>
              </a:rPr>
              <a:t>For evaluation... the 80-20 train/test split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048e85ac7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048e85ac7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highlight>
                  <a:schemeClr val="lt1"/>
                </a:highlight>
              </a:rPr>
              <a:t>Softmax activation for three classes.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b048e85ac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b048e85ac7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dirty="0">
                <a:solidFill>
                  <a:schemeClr val="dk1"/>
                </a:solidFill>
                <a:highlight>
                  <a:srgbClr val="FFFFFF"/>
                </a:highlight>
              </a:rPr>
              <a:t>My metrics where the F1 score and the </a:t>
            </a:r>
            <a:r>
              <a:rPr lang="es" sz="1200" b="1" dirty="0">
                <a:solidFill>
                  <a:schemeClr val="dk1"/>
                </a:solidFill>
                <a:highlight>
                  <a:srgbClr val="FFFFFF"/>
                </a:highlight>
              </a:rPr>
              <a:t>Categorical Crosscentropy Loss</a:t>
            </a:r>
            <a:endParaRPr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048e85ac7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048e85ac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dirty="0">
                <a:solidFill>
                  <a:schemeClr val="dk1"/>
                </a:solidFill>
                <a:highlight>
                  <a:srgbClr val="FFFFFF"/>
                </a:highlight>
              </a:rPr>
              <a:t> I also evaluated with confusion matrix</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03d1b5b0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03d1b5b0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0"/>
              </a:spcBef>
              <a:spcAft>
                <a:spcPts val="0"/>
              </a:spcAft>
              <a:buNone/>
            </a:pPr>
            <a:r>
              <a:rPr lang="es" dirty="0"/>
              <a:t>In the data, each painting had annotations for multiple emotions evoked in the observer, for up to 20 emotions per painting. Then, the scores for indivudual emotions were aggregated to create three additional scores….One for positive, one for negative and one for mixt.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af5e7f93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af5e7f93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50" dirty="0">
                <a:solidFill>
                  <a:schemeClr val="dk1"/>
                </a:solidFill>
                <a:highlight>
                  <a:srgbClr val="FFFFFF"/>
                </a:highlight>
              </a:rPr>
              <a:t>Now, let’s observe... </a:t>
            </a:r>
            <a:r>
              <a:rPr lang="es" sz="1150" b="1" dirty="0">
                <a:solidFill>
                  <a:schemeClr val="dk1"/>
                </a:solidFill>
                <a:highlight>
                  <a:srgbClr val="FFFFFF"/>
                </a:highlight>
              </a:rPr>
              <a:t>movie scenes... influenced </a:t>
            </a:r>
            <a:r>
              <a:rPr lang="es" sz="1150" dirty="0">
                <a:solidFill>
                  <a:schemeClr val="dk1"/>
                </a:solidFill>
                <a:highlight>
                  <a:srgbClr val="FFFFFF"/>
                </a:highlight>
              </a:rPr>
              <a:t>by paintings.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048e85ac7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048e85ac7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rgbClr val="FFFFFF"/>
              </a:highlight>
            </a:endParaRPr>
          </a:p>
          <a:p>
            <a:pPr marL="0" lvl="0" indent="0" algn="l" rtl="0">
              <a:spcBef>
                <a:spcPts val="0"/>
              </a:spcBef>
              <a:spcAft>
                <a:spcPts val="0"/>
              </a:spcAft>
              <a:buNone/>
            </a:pPr>
            <a:r>
              <a:rPr lang="es" dirty="0"/>
              <a:t>Each painting received a score for positive, negative, and mixt, and the sentiment with the higher score was assigned to the painting as the label.</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5e7f93a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5e7f93a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The data was imbalanced: the majority class was the positive sentiment and the minority… the negative sentiment.  This makes sense, as Paintings tend to evoke positive emotions more frequently than negative emotions in the observer.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03d1b5b0e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03d1b5b0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majority of the paintings  belonged to Modern Art, followed by Post Renaissance art.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048e85ac7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048e85ac7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highlight>
                  <a:srgbClr val="FFFFFF"/>
                </a:highlight>
              </a:rPr>
              <a:t>Now, let’s see our results.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f5e7f93a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f5e7f93a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s" sz="1800">
                <a:solidFill>
                  <a:srgbClr val="595959"/>
                </a:solidFill>
              </a:rPr>
              <a:t>As expected, the model does a better job classifying the positive class, followed by the mixt….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048e85ac7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048e85ac7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800" dirty="0">
                <a:solidFill>
                  <a:srgbClr val="595959"/>
                </a:solidFill>
              </a:rPr>
              <a:t>It does not do a good job classifying the negative class. </a:t>
            </a:r>
            <a:endParaRPr dirty="0">
              <a:solidFill>
                <a:schemeClr val="dk1"/>
              </a:solidFill>
            </a:endParaRPr>
          </a:p>
          <a:p>
            <a:pPr marL="0" lvl="0" indent="0" algn="l" rtl="0">
              <a:lnSpc>
                <a:spcPct val="115000"/>
              </a:lnSpc>
              <a:spcBef>
                <a:spcPts val="1600"/>
              </a:spcBef>
              <a:spcAft>
                <a:spcPts val="1600"/>
              </a:spcAft>
              <a:buClr>
                <a:schemeClr val="dk1"/>
              </a:buClr>
              <a:buSzPts val="1100"/>
              <a:buFont typeface="Arial"/>
              <a:buNone/>
            </a:pPr>
            <a:endParaRPr sz="1800" dirty="0">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048e85ac7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048e85ac7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s" dirty="0"/>
              <a:t>The confusion matrix reflects that although the classes </a:t>
            </a:r>
            <a:r>
              <a:rPr lang="es" b="1" dirty="0"/>
              <a:t>Mixt and Positive</a:t>
            </a:r>
            <a:r>
              <a:rPr lang="es" dirty="0"/>
              <a:t> where better classified….</a:t>
            </a:r>
            <a:endParaRPr sz="1800" dirty="0">
              <a:solidFill>
                <a:srgbClr val="595959"/>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048e85ac7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048e85ac7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s" dirty="0">
                <a:solidFill>
                  <a:schemeClr val="dk1"/>
                </a:solidFill>
              </a:rPr>
              <a:t> 40% of the negative class was classified as positive…..</a:t>
            </a:r>
            <a:endParaRPr sz="1800" dirty="0">
              <a:solidFill>
                <a:srgbClr val="595959"/>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048e85ac7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048e85ac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Clr>
                <a:schemeClr val="dk1"/>
              </a:buClr>
              <a:buSzPts val="1100"/>
              <a:buFont typeface="Arial"/>
              <a:buNone/>
            </a:pPr>
            <a:r>
              <a:rPr lang="es" sz="1800">
                <a:latin typeface="Nunito"/>
                <a:ea typeface="Nunito"/>
                <a:cs typeface="Nunito"/>
                <a:sym typeface="Nunito"/>
              </a:rPr>
              <a:t>We found a couple of missclassification patterns. One of them is that paintings with human faces or bodies tend to be classified as positive even if they are not.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048e85ac7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048e85ac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Here we have a sample of paintings that were incorrectly classified. We can identify the pattern very clearly.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af2a65986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af2a65986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Here we can see how this scene from Django Unchained was inspired by the roc</a:t>
            </a:r>
            <a:r>
              <a:rPr lang="es" b="1" dirty="0"/>
              <a:t>O</a:t>
            </a:r>
            <a:r>
              <a:rPr lang="es" dirty="0"/>
              <a:t>co painting The Blue Boy.</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f5e7f93a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f5e7f93a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are seeing images originally labeled as negative (or zero), and predicted as positive (or two). We see that these are paintings with the human face or body.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048e85ac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048e85ac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Here are more examples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048e85ac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048e85ac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We can see that even though some images are clearly negative, the model is biased, assigning positive (or 2) to human faces and bodies. </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048e85ac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048e85ac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Here are more examples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048e85ac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048e85ac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And we observe the same in the last line.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b048e85ac7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b048e85ac7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The data is biased because the majority of the paintings with faces are actually labeled as positive.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048e85ac7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048e85ac7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The same happens with paintings with the human body.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048e85ac7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048e85ac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To the contrary, the majority of paintings with no face or human body were labeled as mixt.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048e85ac7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048e85ac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Now let’s see samples of paintings correctly classified.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b048e85ac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b048e85ac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 Here we have an overview.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af2a65986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af2a65986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one from mElancholia inspired by Ophelia.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048e85ac7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b048e85ac7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in more detail… correctly classified as positive.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048e85ac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048e85ac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As mixt….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048e85ac7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048e85ac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as negative….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f5e7f93a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f5e7f93a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As or second goal was to test the model with movie scene images. We past 20 movie scene images to the model. As expected, the majority were classified as positive. Which shows that the model needs to be trained with more data for the negative and mixt classes. Let’s see examples of the classifications.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b048e85ac7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b048e85ac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These two were classified as negative.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048e85ac7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048e85ac7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was the only one classified as mixt.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b048e85ac7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b048e85ac7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These three were classified as positive. We need to test the model with a larger set of movie images.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048e85ac7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048e85ac7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s" sz="1800" dirty="0">
                <a:solidFill>
                  <a:schemeClr val="dk1"/>
                </a:solidFill>
                <a:latin typeface="Nunito"/>
                <a:ea typeface="Nunito"/>
                <a:cs typeface="Nunito"/>
                <a:sym typeface="Nunito"/>
              </a:rPr>
              <a:t>To conclude: for this dataset, paintings with human faces and bodies tended to be classified as positive.</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048e85ac7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048e85ac7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dk1"/>
                </a:solidFill>
                <a:latin typeface="Nunito"/>
                <a:ea typeface="Nunito"/>
                <a:cs typeface="Nunito"/>
                <a:sym typeface="Nunito"/>
              </a:rPr>
              <a:t> Abstract art tended to be classified as mixt, although we did not have time to talk about that misclassification pattern.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af5e7f93a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af5e7f93a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700"/>
              <a:t>As a take away we can say that</a:t>
            </a:r>
            <a:r>
              <a:rPr lang="es"/>
              <a:t> </a:t>
            </a:r>
            <a:r>
              <a:rPr lang="es" sz="1800">
                <a:solidFill>
                  <a:schemeClr val="dk1"/>
                </a:solidFill>
                <a:latin typeface="Nunito"/>
                <a:ea typeface="Nunito"/>
                <a:cs typeface="Nunito"/>
                <a:sym typeface="Nunito"/>
              </a:rPr>
              <a:t>A  neural network trained to classify paintings by the emotion evoked in the observer might be useful to classify movie scenes by the same target. Further experimentation is needed.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f2a65986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f2a65986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 A Forrest Gump scene recreating the painting Christina's world.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f5e7f93a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f5e7f93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future work: I need to train the model with a larger and balanced dataset. </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f5e7f93a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f5e7f93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the model with a larger dataset of movie scene images. </a:t>
            </a:r>
            <a:endParaRPr dirty="0"/>
          </a:p>
        </p:txBody>
      </p:sp>
    </p:spTree>
    <p:extLst>
      <p:ext uri="{BB962C8B-B14F-4D97-AF65-F5344CB8AC3E}">
        <p14:creationId xmlns:p14="http://schemas.microsoft.com/office/powerpoint/2010/main" val="1238207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f5e7f93a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f5e7f93a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experiment with multilabel classification for the 20 emotions. </a:t>
            </a:r>
            <a:endParaRPr dirty="0"/>
          </a:p>
        </p:txBody>
      </p:sp>
    </p:spTree>
    <p:extLst>
      <p:ext uri="{BB962C8B-B14F-4D97-AF65-F5344CB8AC3E}">
        <p14:creationId xmlns:p14="http://schemas.microsoft.com/office/powerpoint/2010/main" val="3412242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b048e85ac7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b048e85ac7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and I'm open for questions.  </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048e85ac7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048e85ac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048e85ac7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048e85ac7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048e85ac7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048e85ac7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Joker inspired by Head Six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048e85ac7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048e85ac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movie Shutter Island and the painting The Kiss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048e85ac7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048e85ac7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a more obvious example: Girl with a Pearl Earring inspired by Girl with a Pearl Earring.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048e85ac7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048e85ac7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That being said, we have two goals with this project: First) To Train a neural network to classify paintings by the emotion evoked in the observer.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www.linkedin.com/in/laura-m-urdapilleta/" TargetMode="External"/><Relationship Id="rId3" Type="http://schemas.openxmlformats.org/officeDocument/2006/relationships/image" Target="../media/image44.jpg"/><Relationship Id="rId7" Type="http://schemas.openxmlformats.org/officeDocument/2006/relationships/hyperlink" Target="mailto:laura.urdapilleta@gmail.com"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github.com/Laura-Urdapillet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819331" y="744575"/>
            <a:ext cx="2013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300" dirty="0">
                <a:latin typeface="Nunito ExtraLight"/>
                <a:ea typeface="Nunito ExtraLight"/>
                <a:cs typeface="Nunito ExtraLight"/>
                <a:sym typeface="Nunito ExtraLight"/>
              </a:rPr>
              <a:t>Painting, Movies, and Emotions</a:t>
            </a:r>
            <a:endParaRPr sz="3300" dirty="0">
              <a:latin typeface="Nunito ExtraLight"/>
              <a:ea typeface="Nunito ExtraLight"/>
              <a:cs typeface="Nunito ExtraLight"/>
              <a:sym typeface="Nunito ExtraLight"/>
            </a:endParaRPr>
          </a:p>
        </p:txBody>
      </p:sp>
      <p:sp>
        <p:nvSpPr>
          <p:cNvPr id="55" name="Google Shape;55;p13"/>
          <p:cNvSpPr txBox="1">
            <a:spLocks noGrp="1"/>
          </p:cNvSpPr>
          <p:nvPr>
            <p:ph type="subTitle" idx="1"/>
          </p:nvPr>
        </p:nvSpPr>
        <p:spPr>
          <a:xfrm>
            <a:off x="6819325" y="2988800"/>
            <a:ext cx="1908000" cy="7926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900" i="1" dirty="0">
                <a:solidFill>
                  <a:srgbClr val="000000"/>
                </a:solidFill>
                <a:latin typeface="Nunito Light"/>
                <a:ea typeface="Nunito Light"/>
                <a:cs typeface="Nunito Light"/>
                <a:sym typeface="Nunito Light"/>
              </a:rPr>
              <a:t>Computer Vision: Supervised Deep Learning</a:t>
            </a:r>
            <a:endParaRPr sz="1900" i="1" dirty="0">
              <a:solidFill>
                <a:srgbClr val="000000"/>
              </a:solidFill>
              <a:latin typeface="Nunito Light"/>
              <a:ea typeface="Nunito Light"/>
              <a:cs typeface="Nunito Light"/>
              <a:sym typeface="Nunito Light"/>
            </a:endParaRPr>
          </a:p>
        </p:txBody>
      </p:sp>
      <p:pic>
        <p:nvPicPr>
          <p:cNvPr id="56" name="Google Shape;56;p13"/>
          <p:cNvPicPr preferRelativeResize="0"/>
          <p:nvPr/>
        </p:nvPicPr>
        <p:blipFill>
          <a:blip r:embed="rId3">
            <a:alphaModFix/>
          </a:blip>
          <a:stretch>
            <a:fillRect/>
          </a:stretch>
        </p:blipFill>
        <p:spPr>
          <a:xfrm>
            <a:off x="9" y="0"/>
            <a:ext cx="6492781" cy="5143500"/>
          </a:xfrm>
          <a:prstGeom prst="rect">
            <a:avLst/>
          </a:prstGeom>
          <a:noFill/>
          <a:ln>
            <a:noFill/>
          </a:ln>
        </p:spPr>
      </p:pic>
      <p:pic>
        <p:nvPicPr>
          <p:cNvPr id="57" name="Google Shape;57;p13"/>
          <p:cNvPicPr preferRelativeResize="0"/>
          <p:nvPr/>
        </p:nvPicPr>
        <p:blipFill>
          <a:blip r:embed="rId4">
            <a:alphaModFix/>
          </a:blip>
          <a:stretch>
            <a:fillRect/>
          </a:stretch>
        </p:blipFill>
        <p:spPr>
          <a:xfrm>
            <a:off x="2514600" y="0"/>
            <a:ext cx="41148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38775" y="3333474"/>
            <a:ext cx="573184" cy="448425"/>
          </a:xfrm>
          <a:prstGeom prst="rect">
            <a:avLst/>
          </a:prstGeom>
          <a:noFill/>
          <a:ln>
            <a:noFill/>
          </a:ln>
        </p:spPr>
      </p:pic>
      <p:pic>
        <p:nvPicPr>
          <p:cNvPr id="129" name="Google Shape;129;p2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38775" y="1809474"/>
            <a:ext cx="573184" cy="448425"/>
          </a:xfrm>
          <a:prstGeom prst="rect">
            <a:avLst/>
          </a:prstGeom>
          <a:noFill/>
          <a:ln>
            <a:noFill/>
          </a:ln>
        </p:spPr>
      </p:pic>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Goals</a:t>
            </a:r>
            <a:endParaRPr b="1">
              <a:latin typeface="Nunito"/>
              <a:ea typeface="Nunito"/>
              <a:cs typeface="Nunito"/>
              <a:sym typeface="Nunito"/>
            </a:endParaRPr>
          </a:p>
        </p:txBody>
      </p:sp>
      <p:sp>
        <p:nvSpPr>
          <p:cNvPr id="131" name="Google Shape;131;p22"/>
          <p:cNvSpPr txBox="1">
            <a:spLocks noGrp="1"/>
          </p:cNvSpPr>
          <p:nvPr>
            <p:ph type="body" idx="1"/>
          </p:nvPr>
        </p:nvSpPr>
        <p:spPr>
          <a:xfrm>
            <a:off x="1378500" y="1017725"/>
            <a:ext cx="3386400" cy="3515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2800" dirty="0">
              <a:solidFill>
                <a:schemeClr val="dk1"/>
              </a:solidFill>
            </a:endParaRPr>
          </a:p>
          <a:p>
            <a:pPr marL="0" lvl="0" indent="0" algn="l" rtl="0">
              <a:lnSpc>
                <a:spcPct val="100000"/>
              </a:lnSpc>
              <a:spcBef>
                <a:spcPts val="0"/>
              </a:spcBef>
              <a:spcAft>
                <a:spcPts val="0"/>
              </a:spcAft>
              <a:buNone/>
            </a:pPr>
            <a:r>
              <a:rPr lang="es" sz="2100" dirty="0">
                <a:solidFill>
                  <a:schemeClr val="dk1"/>
                </a:solidFill>
                <a:latin typeface="Nunito Light"/>
                <a:ea typeface="Nunito Light"/>
                <a:cs typeface="Nunito Light"/>
                <a:sym typeface="Nunito Light"/>
              </a:rPr>
              <a:t>Train a neural network to classify paintings by the emotion evoked in the observer.</a:t>
            </a:r>
            <a:endParaRPr sz="2100" dirty="0">
              <a:solidFill>
                <a:schemeClr val="dk1"/>
              </a:solidFill>
              <a:latin typeface="Nunito Light"/>
              <a:ea typeface="Nunito Light"/>
              <a:cs typeface="Nunito Light"/>
              <a:sym typeface="Nunito Light"/>
            </a:endParaRPr>
          </a:p>
          <a:p>
            <a:pPr marL="457200" lvl="0" indent="0" algn="l" rtl="0">
              <a:lnSpc>
                <a:spcPct val="100000"/>
              </a:lnSpc>
              <a:spcBef>
                <a:spcPts val="0"/>
              </a:spcBef>
              <a:spcAft>
                <a:spcPts val="0"/>
              </a:spcAft>
              <a:buNone/>
            </a:pPr>
            <a:endParaRPr sz="2100" dirty="0">
              <a:solidFill>
                <a:schemeClr val="dk1"/>
              </a:solidFill>
              <a:latin typeface="Nunito"/>
              <a:ea typeface="Nunito"/>
              <a:cs typeface="Nunito"/>
              <a:sym typeface="Nunito"/>
            </a:endParaRPr>
          </a:p>
          <a:p>
            <a:pPr marL="0" lvl="0" indent="0" algn="l" rtl="0">
              <a:lnSpc>
                <a:spcPct val="100000"/>
              </a:lnSpc>
              <a:spcBef>
                <a:spcPts val="0"/>
              </a:spcBef>
              <a:spcAft>
                <a:spcPts val="0"/>
              </a:spcAft>
              <a:buNone/>
            </a:pPr>
            <a:r>
              <a:rPr lang="es" sz="2100" dirty="0">
                <a:solidFill>
                  <a:schemeClr val="dk1"/>
                </a:solidFill>
                <a:latin typeface="Nunito Light"/>
                <a:ea typeface="Nunito Light"/>
                <a:cs typeface="Nunito Light"/>
                <a:sym typeface="Nunito Light"/>
              </a:rPr>
              <a:t>To explore if the neural network can classify unlabeled movie scene images by emotion. </a:t>
            </a:r>
            <a:endParaRPr sz="28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28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2800" dirty="0">
              <a:solidFill>
                <a:schemeClr val="dk1"/>
              </a:solidFill>
            </a:endParaRPr>
          </a:p>
        </p:txBody>
      </p:sp>
      <p:sp>
        <p:nvSpPr>
          <p:cNvPr id="132" name="Google Shape;132;p22"/>
          <p:cNvSpPr txBox="1"/>
          <p:nvPr/>
        </p:nvSpPr>
        <p:spPr>
          <a:xfrm>
            <a:off x="930450" y="1733275"/>
            <a:ext cx="399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Nunito"/>
                <a:ea typeface="Nunito"/>
                <a:cs typeface="Nunito"/>
                <a:sym typeface="Nunito"/>
              </a:rPr>
              <a:t>1</a:t>
            </a:r>
            <a:endParaRPr sz="2100">
              <a:latin typeface="Nunito"/>
              <a:ea typeface="Nunito"/>
              <a:cs typeface="Nunito"/>
              <a:sym typeface="Nunito"/>
            </a:endParaRPr>
          </a:p>
        </p:txBody>
      </p:sp>
      <p:sp>
        <p:nvSpPr>
          <p:cNvPr id="133" name="Google Shape;133;p22"/>
          <p:cNvSpPr txBox="1"/>
          <p:nvPr/>
        </p:nvSpPr>
        <p:spPr>
          <a:xfrm>
            <a:off x="956800" y="3294075"/>
            <a:ext cx="399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Nunito"/>
                <a:ea typeface="Nunito"/>
                <a:cs typeface="Nunito"/>
                <a:sym typeface="Nunito"/>
              </a:rPr>
              <a:t>2</a:t>
            </a:r>
            <a:endParaRPr sz="2100">
              <a:latin typeface="Nunito"/>
              <a:ea typeface="Nunito"/>
              <a:cs typeface="Nunito"/>
              <a:sym typeface="Nunito"/>
            </a:endParaRPr>
          </a:p>
        </p:txBody>
      </p:sp>
      <p:pic>
        <p:nvPicPr>
          <p:cNvPr id="134" name="Google Shape;134;p22"/>
          <p:cNvPicPr preferRelativeResize="0"/>
          <p:nvPr/>
        </p:nvPicPr>
        <p:blipFill>
          <a:blip r:embed="rId4">
            <a:alphaModFix/>
          </a:blip>
          <a:stretch>
            <a:fillRect/>
          </a:stretch>
        </p:blipFill>
        <p:spPr>
          <a:xfrm>
            <a:off x="5374500" y="331925"/>
            <a:ext cx="3336650" cy="445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2688695" y="954425"/>
            <a:ext cx="3681925" cy="2880450"/>
          </a:xfrm>
          <a:prstGeom prst="rect">
            <a:avLst/>
          </a:prstGeom>
          <a:noFill/>
          <a:ln>
            <a:noFill/>
          </a:ln>
        </p:spPr>
      </p:pic>
      <p:sp>
        <p:nvSpPr>
          <p:cNvPr id="140" name="Google Shape;140;p23"/>
          <p:cNvSpPr txBox="1">
            <a:spLocks noGrp="1"/>
          </p:cNvSpPr>
          <p:nvPr>
            <p:ph type="title"/>
          </p:nvPr>
        </p:nvSpPr>
        <p:spPr>
          <a:xfrm>
            <a:off x="2860900" y="1880550"/>
            <a:ext cx="318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Nunito ExtraLight"/>
                <a:ea typeface="Nunito ExtraLight"/>
                <a:cs typeface="Nunito ExtraLight"/>
                <a:sym typeface="Nunito ExtraLight"/>
              </a:rPr>
              <a:t>Methodology</a:t>
            </a:r>
            <a:endParaRPr>
              <a:latin typeface="Nunito ExtraLight"/>
              <a:ea typeface="Nunito ExtraLight"/>
              <a:cs typeface="Nunito ExtraLight"/>
              <a:sym typeface="Nunito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Methodology</a:t>
            </a:r>
            <a:endParaRPr b="1">
              <a:latin typeface="Nunito"/>
              <a:ea typeface="Nunito"/>
              <a:cs typeface="Nunito"/>
              <a:sym typeface="Nunito"/>
            </a:endParaRPr>
          </a:p>
        </p:txBody>
      </p:sp>
      <p:sp>
        <p:nvSpPr>
          <p:cNvPr id="146" name="Google Shape;14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147" name="Google Shape;147;p24"/>
          <p:cNvSpPr txBox="1"/>
          <p:nvPr/>
        </p:nvSpPr>
        <p:spPr>
          <a:xfrm>
            <a:off x="547975" y="1358450"/>
            <a:ext cx="3348900" cy="203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700">
                <a:latin typeface="Nunito"/>
                <a:ea typeface="Nunito"/>
                <a:cs typeface="Nunito"/>
                <a:sym typeface="Nunito"/>
              </a:rPr>
              <a:t>Dataset: </a:t>
            </a:r>
            <a:r>
              <a:rPr lang="es" sz="1700" b="1">
                <a:solidFill>
                  <a:schemeClr val="accent5"/>
                </a:solidFill>
                <a:latin typeface="Nunito"/>
                <a:ea typeface="Nunito"/>
                <a:cs typeface="Nunito"/>
                <a:sym typeface="Nunito"/>
              </a:rPr>
              <a:t>WikiArt Emotions</a:t>
            </a:r>
            <a:endParaRPr sz="1700" b="1">
              <a:solidFill>
                <a:schemeClr val="accent5"/>
              </a:solidFill>
              <a:latin typeface="Nunito"/>
              <a:ea typeface="Nunito"/>
              <a:cs typeface="Nunito"/>
              <a:sym typeface="Nunito"/>
            </a:endParaRPr>
          </a:p>
          <a:p>
            <a:pPr marL="457200" lvl="0" indent="-336550" algn="l" rtl="0">
              <a:lnSpc>
                <a:spcPct val="115000"/>
              </a:lnSpc>
              <a:spcBef>
                <a:spcPts val="1600"/>
              </a:spcBef>
              <a:spcAft>
                <a:spcPts val="0"/>
              </a:spcAft>
              <a:buClr>
                <a:srgbClr val="000000"/>
              </a:buClr>
              <a:buSzPts val="1700"/>
              <a:buFont typeface="Nunito"/>
              <a:buChar char="●"/>
            </a:pPr>
            <a:r>
              <a:rPr lang="es" sz="1700">
                <a:latin typeface="Nunito"/>
                <a:ea typeface="Nunito"/>
                <a:cs typeface="Nunito"/>
                <a:sym typeface="Nunito"/>
              </a:rPr>
              <a:t>4,105 paintings</a:t>
            </a:r>
            <a:endParaRPr sz="1700">
              <a:latin typeface="Nunito"/>
              <a:ea typeface="Nunito"/>
              <a:cs typeface="Nunito"/>
              <a:sym typeface="Nunito"/>
            </a:endParaRPr>
          </a:p>
          <a:p>
            <a:pPr marL="457200" lvl="0" indent="-336550" algn="l" rtl="0">
              <a:lnSpc>
                <a:spcPct val="115000"/>
              </a:lnSpc>
              <a:spcBef>
                <a:spcPts val="1600"/>
              </a:spcBef>
              <a:spcAft>
                <a:spcPts val="0"/>
              </a:spcAft>
              <a:buClr>
                <a:srgbClr val="000000"/>
              </a:buClr>
              <a:buSzPts val="1700"/>
              <a:buFont typeface="Nunito"/>
              <a:buChar char="●"/>
            </a:pPr>
            <a:r>
              <a:rPr lang="es" sz="1700">
                <a:latin typeface="Nunito"/>
                <a:ea typeface="Nunito"/>
                <a:cs typeface="Nunito"/>
                <a:sym typeface="Nunito"/>
              </a:rPr>
              <a:t>Annotated for emotions evoked in the observer. </a:t>
            </a:r>
            <a:endParaRPr sz="1700">
              <a:latin typeface="Nunito"/>
              <a:ea typeface="Nunito"/>
              <a:cs typeface="Nunito"/>
              <a:sym typeface="Nunito"/>
            </a:endParaRPr>
          </a:p>
          <a:p>
            <a:pPr marL="457200" lvl="0" indent="-311150" algn="l" rtl="0">
              <a:lnSpc>
                <a:spcPct val="115000"/>
              </a:lnSpc>
              <a:spcBef>
                <a:spcPts val="1000"/>
              </a:spcBef>
              <a:spcAft>
                <a:spcPts val="0"/>
              </a:spcAft>
              <a:buClr>
                <a:srgbClr val="000000"/>
              </a:buClr>
              <a:buSzPts val="1300"/>
              <a:buFont typeface="Nunito"/>
              <a:buChar char="●"/>
            </a:pPr>
            <a:r>
              <a:rPr lang="es" sz="1700">
                <a:latin typeface="Nunito"/>
                <a:ea typeface="Nunito"/>
                <a:cs typeface="Nunito"/>
                <a:sym typeface="Nunito"/>
              </a:rPr>
              <a:t>Annotated via crowdsourcing for one or more of twenty emotions.  </a:t>
            </a:r>
            <a:r>
              <a:rPr lang="es" sz="1300">
                <a:latin typeface="Nunito"/>
                <a:ea typeface="Nunito"/>
                <a:cs typeface="Nunito"/>
                <a:sym typeface="Nunito"/>
              </a:rPr>
              <a:t> </a:t>
            </a:r>
            <a:endParaRPr sz="1300">
              <a:latin typeface="Nunito"/>
              <a:ea typeface="Nunito"/>
              <a:cs typeface="Nunito"/>
              <a:sym typeface="Nunito"/>
            </a:endParaRPr>
          </a:p>
          <a:p>
            <a:pPr marL="914400" lvl="0" indent="0" algn="l" rtl="0">
              <a:lnSpc>
                <a:spcPct val="115000"/>
              </a:lnSpc>
              <a:spcBef>
                <a:spcPts val="0"/>
              </a:spcBef>
              <a:spcAft>
                <a:spcPts val="0"/>
              </a:spcAft>
              <a:buNone/>
            </a:pPr>
            <a:endParaRPr/>
          </a:p>
        </p:txBody>
      </p:sp>
      <p:grpSp>
        <p:nvGrpSpPr>
          <p:cNvPr id="148" name="Google Shape;148;p24"/>
          <p:cNvGrpSpPr/>
          <p:nvPr/>
        </p:nvGrpSpPr>
        <p:grpSpPr>
          <a:xfrm>
            <a:off x="5001148" y="732406"/>
            <a:ext cx="3711664" cy="3869815"/>
            <a:chOff x="4267674" y="217275"/>
            <a:chExt cx="4760375" cy="4708949"/>
          </a:xfrm>
        </p:grpSpPr>
        <p:pic>
          <p:nvPicPr>
            <p:cNvPr id="149" name="Google Shape;149;p24"/>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150" name="Google Shape;150;p24"/>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151" name="Google Shape;151;p24"/>
          <p:cNvSpPr/>
          <p:nvPr/>
        </p:nvSpPr>
        <p:spPr>
          <a:xfrm>
            <a:off x="6479750" y="561350"/>
            <a:ext cx="2611200" cy="165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p:nvPr/>
        </p:nvSpPr>
        <p:spPr>
          <a:xfrm>
            <a:off x="4724425" y="2277775"/>
            <a:ext cx="4074300" cy="246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p:nvPr/>
        </p:nvSpPr>
        <p:spPr>
          <a:xfrm>
            <a:off x="860950" y="4319650"/>
            <a:ext cx="42678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a:solidFill>
                  <a:schemeClr val="accent5"/>
                </a:solidFill>
                <a:latin typeface="Nunito"/>
                <a:ea typeface="Nunito"/>
                <a:cs typeface="Nunito"/>
                <a:sym typeface="Nunito"/>
              </a:rPr>
              <a:t>http://saifmohammad.com/WebPages/wikiartemotions.html</a:t>
            </a:r>
            <a:endParaRPr>
              <a:solidFill>
                <a:schemeClr val="accent5"/>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Nunito"/>
                <a:ea typeface="Nunito"/>
                <a:cs typeface="Nunito"/>
                <a:sym typeface="Nunito"/>
              </a:rPr>
              <a:t>Methodology</a:t>
            </a:r>
            <a:endParaRPr b="1">
              <a:latin typeface="Nunito"/>
              <a:ea typeface="Nunito"/>
              <a:cs typeface="Nunito"/>
              <a:sym typeface="Nunito"/>
            </a:endParaRPr>
          </a:p>
        </p:txBody>
      </p:sp>
      <p:sp>
        <p:nvSpPr>
          <p:cNvPr id="159" name="Google Shape;15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160" name="Google Shape;160;p25"/>
          <p:cNvSpPr txBox="1"/>
          <p:nvPr/>
        </p:nvSpPr>
        <p:spPr>
          <a:xfrm>
            <a:off x="547975" y="1358450"/>
            <a:ext cx="3348900" cy="20310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000"/>
              </a:spcBef>
              <a:spcAft>
                <a:spcPts val="0"/>
              </a:spcAft>
              <a:buClr>
                <a:srgbClr val="000000"/>
              </a:buClr>
              <a:buSzPts val="1700"/>
              <a:buFont typeface="Nunito"/>
              <a:buChar char="●"/>
            </a:pPr>
            <a:r>
              <a:rPr lang="es" sz="1700">
                <a:latin typeface="Nunito"/>
                <a:ea typeface="Nunito"/>
                <a:cs typeface="Nunito"/>
                <a:sym typeface="Nunito"/>
              </a:rPr>
              <a:t>Convolutional Neural Network</a:t>
            </a:r>
            <a:endParaRPr sz="1700">
              <a:latin typeface="Nunito"/>
              <a:ea typeface="Nunito"/>
              <a:cs typeface="Nunito"/>
              <a:sym typeface="Nunito"/>
            </a:endParaRPr>
          </a:p>
          <a:p>
            <a:pPr marL="457200" lvl="0" indent="-336550" algn="l" rtl="0">
              <a:lnSpc>
                <a:spcPct val="115000"/>
              </a:lnSpc>
              <a:spcBef>
                <a:spcPts val="1600"/>
              </a:spcBef>
              <a:spcAft>
                <a:spcPts val="0"/>
              </a:spcAft>
              <a:buClr>
                <a:srgbClr val="000000"/>
              </a:buClr>
              <a:buSzPts val="1700"/>
              <a:buFont typeface="Nunito"/>
              <a:buChar char="●"/>
            </a:pPr>
            <a:r>
              <a:rPr lang="es" sz="1700">
                <a:latin typeface="Nunito"/>
                <a:ea typeface="Nunito"/>
                <a:cs typeface="Nunito"/>
                <a:sym typeface="Nunito"/>
              </a:rPr>
              <a:t>Transfer-learning with ResNet-101</a:t>
            </a:r>
            <a:endParaRPr sz="1700">
              <a:latin typeface="Nunito"/>
              <a:ea typeface="Nunito"/>
              <a:cs typeface="Nunito"/>
              <a:sym typeface="Nunito"/>
            </a:endParaRPr>
          </a:p>
          <a:p>
            <a:pPr marL="457200" lvl="0" indent="-336550" algn="l" rtl="0">
              <a:lnSpc>
                <a:spcPct val="115000"/>
              </a:lnSpc>
              <a:spcBef>
                <a:spcPts val="1000"/>
              </a:spcBef>
              <a:spcAft>
                <a:spcPts val="0"/>
              </a:spcAft>
              <a:buClr>
                <a:srgbClr val="000000"/>
              </a:buClr>
              <a:buSzPts val="1700"/>
              <a:buFont typeface="Nunito"/>
              <a:buChar char="●"/>
            </a:pPr>
            <a:r>
              <a:rPr lang="es" sz="1700">
                <a:latin typeface="Nunito"/>
                <a:ea typeface="Nunito"/>
                <a:cs typeface="Nunito"/>
                <a:sym typeface="Nunito"/>
              </a:rPr>
              <a:t>Data Augmentation </a:t>
            </a:r>
            <a:endParaRPr sz="1700">
              <a:latin typeface="Nunito"/>
              <a:ea typeface="Nunito"/>
              <a:cs typeface="Nunito"/>
              <a:sym typeface="Nunito"/>
            </a:endParaRPr>
          </a:p>
          <a:p>
            <a:pPr marL="457200" lvl="0" indent="-336550" algn="l" rtl="0">
              <a:lnSpc>
                <a:spcPct val="115000"/>
              </a:lnSpc>
              <a:spcBef>
                <a:spcPts val="1000"/>
              </a:spcBef>
              <a:spcAft>
                <a:spcPts val="0"/>
              </a:spcAft>
              <a:buClr>
                <a:srgbClr val="000000"/>
              </a:buClr>
              <a:buSzPts val="1700"/>
              <a:buFont typeface="Nunito"/>
              <a:buChar char="●"/>
            </a:pPr>
            <a:r>
              <a:rPr lang="es" sz="1700">
                <a:latin typeface="Nunito"/>
                <a:ea typeface="Nunito"/>
                <a:cs typeface="Nunito"/>
                <a:sym typeface="Nunito"/>
              </a:rPr>
              <a:t>Adam optimizer  </a:t>
            </a:r>
            <a:endParaRPr sz="1700">
              <a:latin typeface="Nunito"/>
              <a:ea typeface="Nunito"/>
              <a:cs typeface="Nunito"/>
              <a:sym typeface="Nunito"/>
            </a:endParaRPr>
          </a:p>
          <a:p>
            <a:pPr marL="914400" lvl="0" indent="0" algn="l" rtl="0">
              <a:lnSpc>
                <a:spcPct val="115000"/>
              </a:lnSpc>
              <a:spcBef>
                <a:spcPts val="0"/>
              </a:spcBef>
              <a:spcAft>
                <a:spcPts val="0"/>
              </a:spcAft>
              <a:buNone/>
            </a:pPr>
            <a:endParaRPr/>
          </a:p>
        </p:txBody>
      </p:sp>
      <p:grpSp>
        <p:nvGrpSpPr>
          <p:cNvPr id="161" name="Google Shape;161;p25"/>
          <p:cNvGrpSpPr/>
          <p:nvPr/>
        </p:nvGrpSpPr>
        <p:grpSpPr>
          <a:xfrm>
            <a:off x="5001148" y="732406"/>
            <a:ext cx="3711664" cy="3869815"/>
            <a:chOff x="4267674" y="217275"/>
            <a:chExt cx="4760375" cy="4708949"/>
          </a:xfrm>
        </p:grpSpPr>
        <p:pic>
          <p:nvPicPr>
            <p:cNvPr id="162" name="Google Shape;162;p25"/>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163" name="Google Shape;163;p25"/>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164" name="Google Shape;164;p25"/>
          <p:cNvSpPr/>
          <p:nvPr/>
        </p:nvSpPr>
        <p:spPr>
          <a:xfrm>
            <a:off x="4724425" y="2277775"/>
            <a:ext cx="4074300" cy="246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Nunito"/>
                <a:ea typeface="Nunito"/>
                <a:cs typeface="Nunito"/>
                <a:sym typeface="Nunito"/>
              </a:rPr>
              <a:t>Methodology</a:t>
            </a:r>
            <a:endParaRPr b="1">
              <a:latin typeface="Nunito"/>
              <a:ea typeface="Nunito"/>
              <a:cs typeface="Nunito"/>
              <a:sym typeface="Nunito"/>
            </a:endParaRPr>
          </a:p>
        </p:txBody>
      </p:sp>
      <p:sp>
        <p:nvSpPr>
          <p:cNvPr id="171" name="Google Shape;171;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172" name="Google Shape;172;p26"/>
          <p:cNvSpPr txBox="1"/>
          <p:nvPr/>
        </p:nvSpPr>
        <p:spPr>
          <a:xfrm>
            <a:off x="547975" y="1358450"/>
            <a:ext cx="3348900" cy="2031000"/>
          </a:xfrm>
          <a:prstGeom prst="rect">
            <a:avLst/>
          </a:prstGeom>
          <a:solidFill>
            <a:srgbClr val="FFFFFF"/>
          </a:solidFill>
          <a:ln>
            <a:noFill/>
          </a:ln>
        </p:spPr>
        <p:txBody>
          <a:bodyPr spcFirstLastPara="1" wrap="square" lIns="91425" tIns="91425" rIns="91425" bIns="91425" anchor="t" anchorCtr="0">
            <a:noAutofit/>
          </a:bodyPr>
          <a:lstStyle/>
          <a:p>
            <a:pPr marL="457200" lvl="0" indent="-336550" algn="l" rtl="0">
              <a:lnSpc>
                <a:spcPct val="115000"/>
              </a:lnSpc>
              <a:spcBef>
                <a:spcPts val="1000"/>
              </a:spcBef>
              <a:spcAft>
                <a:spcPts val="0"/>
              </a:spcAft>
              <a:buClr>
                <a:srgbClr val="434343"/>
              </a:buClr>
              <a:buSzPts val="1700"/>
              <a:buFont typeface="Nunito"/>
              <a:buChar char="●"/>
            </a:pPr>
            <a:r>
              <a:rPr lang="es" sz="1700">
                <a:solidFill>
                  <a:srgbClr val="434343"/>
                </a:solidFill>
                <a:latin typeface="Nunito"/>
                <a:ea typeface="Nunito"/>
                <a:cs typeface="Nunito"/>
                <a:sym typeface="Nunito"/>
              </a:rPr>
              <a:t>Pytorch   </a:t>
            </a:r>
            <a:endParaRPr sz="1700">
              <a:solidFill>
                <a:srgbClr val="434343"/>
              </a:solidFill>
              <a:latin typeface="Nunito"/>
              <a:ea typeface="Nunito"/>
              <a:cs typeface="Nunito"/>
              <a:sym typeface="Nunito"/>
            </a:endParaRPr>
          </a:p>
          <a:p>
            <a:pPr marL="457200" lvl="0" indent="-336550" algn="l" rtl="0">
              <a:lnSpc>
                <a:spcPct val="115000"/>
              </a:lnSpc>
              <a:spcBef>
                <a:spcPts val="1000"/>
              </a:spcBef>
              <a:spcAft>
                <a:spcPts val="0"/>
              </a:spcAft>
              <a:buClr>
                <a:srgbClr val="434343"/>
              </a:buClr>
              <a:buSzPts val="1700"/>
              <a:buFont typeface="Nunito"/>
              <a:buChar char="●"/>
            </a:pPr>
            <a:r>
              <a:rPr lang="es" sz="1700">
                <a:solidFill>
                  <a:srgbClr val="434343"/>
                </a:solidFill>
                <a:latin typeface="Nunito"/>
                <a:ea typeface="Nunito"/>
                <a:cs typeface="Nunito"/>
                <a:sym typeface="Nunito"/>
              </a:rPr>
              <a:t>imgaug </a:t>
            </a:r>
            <a:endParaRPr sz="1700">
              <a:solidFill>
                <a:srgbClr val="434343"/>
              </a:solidFill>
              <a:latin typeface="Nunito"/>
              <a:ea typeface="Nunito"/>
              <a:cs typeface="Nunito"/>
              <a:sym typeface="Nunito"/>
            </a:endParaRPr>
          </a:p>
          <a:p>
            <a:pPr marL="457200" lvl="0" indent="-336550" algn="l" rtl="0">
              <a:lnSpc>
                <a:spcPct val="115000"/>
              </a:lnSpc>
              <a:spcBef>
                <a:spcPts val="1000"/>
              </a:spcBef>
              <a:spcAft>
                <a:spcPts val="0"/>
              </a:spcAft>
              <a:buClr>
                <a:srgbClr val="434343"/>
              </a:buClr>
              <a:buSzPts val="1700"/>
              <a:buFont typeface="Nunito"/>
              <a:buChar char="●"/>
            </a:pPr>
            <a:r>
              <a:rPr lang="es" sz="1700">
                <a:solidFill>
                  <a:srgbClr val="434343"/>
                </a:solidFill>
                <a:latin typeface="Nunito"/>
                <a:ea typeface="Nunito"/>
                <a:cs typeface="Nunito"/>
                <a:sym typeface="Nunito"/>
              </a:rPr>
              <a:t>OpenCV</a:t>
            </a:r>
            <a:endParaRPr sz="1700">
              <a:solidFill>
                <a:srgbClr val="434343"/>
              </a:solidFill>
              <a:latin typeface="Nunito"/>
              <a:ea typeface="Nunito"/>
              <a:cs typeface="Nunito"/>
              <a:sym typeface="Nunito"/>
            </a:endParaRPr>
          </a:p>
          <a:p>
            <a:pPr marL="457200" lvl="0" indent="-336550" algn="l" rtl="0">
              <a:lnSpc>
                <a:spcPct val="115000"/>
              </a:lnSpc>
              <a:spcBef>
                <a:spcPts val="1000"/>
              </a:spcBef>
              <a:spcAft>
                <a:spcPts val="0"/>
              </a:spcAft>
              <a:buClr>
                <a:srgbClr val="434343"/>
              </a:buClr>
              <a:buSzPts val="1700"/>
              <a:buFont typeface="Nunito"/>
              <a:buChar char="●"/>
            </a:pPr>
            <a:r>
              <a:rPr lang="es" sz="1700">
                <a:solidFill>
                  <a:srgbClr val="434343"/>
                </a:solidFill>
                <a:latin typeface="Nunito"/>
                <a:ea typeface="Nunito"/>
                <a:cs typeface="Nunito"/>
                <a:sym typeface="Nunito"/>
              </a:rPr>
              <a:t>Google Colab GPU</a:t>
            </a:r>
            <a:endParaRPr sz="1700">
              <a:solidFill>
                <a:srgbClr val="434343"/>
              </a:solidFill>
              <a:latin typeface="Nunito"/>
              <a:ea typeface="Nunito"/>
              <a:cs typeface="Nunito"/>
              <a:sym typeface="Nunito"/>
            </a:endParaRPr>
          </a:p>
          <a:p>
            <a:pPr marL="914400" lvl="0" indent="0" algn="l" rtl="0">
              <a:lnSpc>
                <a:spcPct val="115000"/>
              </a:lnSpc>
              <a:spcBef>
                <a:spcPts val="0"/>
              </a:spcBef>
              <a:spcAft>
                <a:spcPts val="0"/>
              </a:spcAft>
              <a:buNone/>
            </a:pPr>
            <a:endParaRPr/>
          </a:p>
        </p:txBody>
      </p:sp>
      <p:grpSp>
        <p:nvGrpSpPr>
          <p:cNvPr id="173" name="Google Shape;173;p26"/>
          <p:cNvGrpSpPr/>
          <p:nvPr/>
        </p:nvGrpSpPr>
        <p:grpSpPr>
          <a:xfrm>
            <a:off x="5001148" y="732406"/>
            <a:ext cx="3711664" cy="3869815"/>
            <a:chOff x="4267674" y="217275"/>
            <a:chExt cx="4760375" cy="4708949"/>
          </a:xfrm>
        </p:grpSpPr>
        <p:pic>
          <p:nvPicPr>
            <p:cNvPr id="174" name="Google Shape;174;p26"/>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175" name="Google Shape;175;p26"/>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176" name="Google Shape;176;p26"/>
          <p:cNvSpPr/>
          <p:nvPr/>
        </p:nvSpPr>
        <p:spPr>
          <a:xfrm>
            <a:off x="6463300" y="2820500"/>
            <a:ext cx="2335500" cy="192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
        <p:nvSpPr>
          <p:cNvPr id="178" name="Google Shape;178;p26"/>
          <p:cNvSpPr txBox="1"/>
          <p:nvPr/>
        </p:nvSpPr>
        <p:spPr>
          <a:xfrm>
            <a:off x="5406701" y="3651025"/>
            <a:ext cx="752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Tools</a:t>
            </a:r>
            <a:endParaRPr b="1">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Nunito"/>
                <a:ea typeface="Nunito"/>
                <a:cs typeface="Nunito"/>
                <a:sym typeface="Nunito"/>
              </a:rPr>
              <a:t>Methodology</a:t>
            </a:r>
            <a:endParaRPr b="1">
              <a:latin typeface="Nunito"/>
              <a:ea typeface="Nunito"/>
              <a:cs typeface="Nunito"/>
              <a:sym typeface="Nunito"/>
            </a:endParaRPr>
          </a:p>
        </p:txBody>
      </p:sp>
      <p:sp>
        <p:nvSpPr>
          <p:cNvPr id="184" name="Google Shape;18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185" name="Google Shape;185;p27"/>
          <p:cNvSpPr txBox="1"/>
          <p:nvPr/>
        </p:nvSpPr>
        <p:spPr>
          <a:xfrm>
            <a:off x="547975" y="1358450"/>
            <a:ext cx="3348900" cy="2031000"/>
          </a:xfrm>
          <a:prstGeom prst="rect">
            <a:avLst/>
          </a:prstGeom>
          <a:solidFill>
            <a:srgbClr val="FFFFFF"/>
          </a:solid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Nunito"/>
              <a:buChar char="●"/>
            </a:pPr>
            <a:r>
              <a:rPr lang="es" sz="1700">
                <a:latin typeface="Nunito"/>
                <a:ea typeface="Nunito"/>
                <a:cs typeface="Nunito"/>
                <a:sym typeface="Nunito"/>
              </a:rPr>
              <a:t>Train/Test Split</a:t>
            </a: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914400" lvl="0" indent="0" algn="l" rtl="0">
              <a:lnSpc>
                <a:spcPct val="115000"/>
              </a:lnSpc>
              <a:spcBef>
                <a:spcPts val="1000"/>
              </a:spcBef>
              <a:spcAft>
                <a:spcPts val="0"/>
              </a:spcAft>
              <a:buNone/>
            </a:pPr>
            <a:endParaRPr/>
          </a:p>
        </p:txBody>
      </p:sp>
      <p:grpSp>
        <p:nvGrpSpPr>
          <p:cNvPr id="186" name="Google Shape;186;p27"/>
          <p:cNvGrpSpPr/>
          <p:nvPr/>
        </p:nvGrpSpPr>
        <p:grpSpPr>
          <a:xfrm>
            <a:off x="5001148" y="732406"/>
            <a:ext cx="3711664" cy="3869815"/>
            <a:chOff x="4267674" y="217275"/>
            <a:chExt cx="4760375" cy="4708949"/>
          </a:xfrm>
        </p:grpSpPr>
        <p:pic>
          <p:nvPicPr>
            <p:cNvPr id="187" name="Google Shape;187;p27"/>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188" name="Google Shape;188;p27"/>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189" name="Google Shape;189;p27"/>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
        <p:nvSpPr>
          <p:cNvPr id="190" name="Google Shape;190;p27"/>
          <p:cNvSpPr txBox="1"/>
          <p:nvPr/>
        </p:nvSpPr>
        <p:spPr>
          <a:xfrm>
            <a:off x="5406701" y="3651025"/>
            <a:ext cx="752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Tools</a:t>
            </a:r>
            <a:endParaRPr b="1">
              <a:latin typeface="Nunito"/>
              <a:ea typeface="Nunito"/>
              <a:cs typeface="Nunito"/>
              <a:sym typeface="Nunito"/>
            </a:endParaRPr>
          </a:p>
        </p:txBody>
      </p:sp>
      <p:sp>
        <p:nvSpPr>
          <p:cNvPr id="191" name="Google Shape;191;p27"/>
          <p:cNvSpPr txBox="1"/>
          <p:nvPr/>
        </p:nvSpPr>
        <p:spPr>
          <a:xfrm>
            <a:off x="7425400" y="3589625"/>
            <a:ext cx="10938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Evaluation</a:t>
            </a:r>
            <a:endParaRPr b="1">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Methodology</a:t>
            </a:r>
            <a:endParaRPr b="1">
              <a:latin typeface="Nunito"/>
              <a:ea typeface="Nunito"/>
              <a:cs typeface="Nunito"/>
              <a:sym typeface="Nunito"/>
            </a:endParaRPr>
          </a:p>
        </p:txBody>
      </p:sp>
      <p:sp>
        <p:nvSpPr>
          <p:cNvPr id="197" name="Google Shape;19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198" name="Google Shape;198;p28"/>
          <p:cNvSpPr txBox="1"/>
          <p:nvPr/>
        </p:nvSpPr>
        <p:spPr>
          <a:xfrm>
            <a:off x="547975" y="1358450"/>
            <a:ext cx="3348900" cy="2031000"/>
          </a:xfrm>
          <a:prstGeom prst="rect">
            <a:avLst/>
          </a:prstGeom>
          <a:solidFill>
            <a:srgbClr val="FFFFFF"/>
          </a:solid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Nunito"/>
              <a:buChar char="●"/>
            </a:pPr>
            <a:r>
              <a:rPr lang="es" sz="1700">
                <a:latin typeface="Nunito"/>
                <a:ea typeface="Nunito"/>
                <a:cs typeface="Nunito"/>
                <a:sym typeface="Nunito"/>
              </a:rPr>
              <a:t>Train/Test Split</a:t>
            </a:r>
            <a:endParaRPr sz="1700">
              <a:latin typeface="Nunito"/>
              <a:ea typeface="Nunito"/>
              <a:cs typeface="Nunito"/>
              <a:sym typeface="Nunito"/>
            </a:endParaRPr>
          </a:p>
          <a:p>
            <a:pPr marL="457200" lvl="0" indent="-336550" algn="l" rtl="0">
              <a:lnSpc>
                <a:spcPct val="100000"/>
              </a:lnSpc>
              <a:spcBef>
                <a:spcPts val="1000"/>
              </a:spcBef>
              <a:spcAft>
                <a:spcPts val="0"/>
              </a:spcAft>
              <a:buClr>
                <a:schemeClr val="dk2"/>
              </a:buClr>
              <a:buSzPts val="1700"/>
              <a:buFont typeface="Nunito"/>
              <a:buChar char="●"/>
            </a:pPr>
            <a:r>
              <a:rPr lang="es" sz="1700">
                <a:latin typeface="Nunito"/>
                <a:ea typeface="Nunito"/>
                <a:cs typeface="Nunito"/>
                <a:sym typeface="Nunito"/>
              </a:rPr>
              <a:t>Softmax activation</a:t>
            </a: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914400" lvl="0" indent="0" algn="l" rtl="0">
              <a:lnSpc>
                <a:spcPct val="115000"/>
              </a:lnSpc>
              <a:spcBef>
                <a:spcPts val="1000"/>
              </a:spcBef>
              <a:spcAft>
                <a:spcPts val="0"/>
              </a:spcAft>
              <a:buNone/>
            </a:pPr>
            <a:endParaRPr/>
          </a:p>
        </p:txBody>
      </p:sp>
      <p:grpSp>
        <p:nvGrpSpPr>
          <p:cNvPr id="199" name="Google Shape;199;p28"/>
          <p:cNvGrpSpPr/>
          <p:nvPr/>
        </p:nvGrpSpPr>
        <p:grpSpPr>
          <a:xfrm>
            <a:off x="5001148" y="732406"/>
            <a:ext cx="3711664" cy="3869815"/>
            <a:chOff x="4267674" y="217275"/>
            <a:chExt cx="4760375" cy="4708949"/>
          </a:xfrm>
        </p:grpSpPr>
        <p:pic>
          <p:nvPicPr>
            <p:cNvPr id="200" name="Google Shape;200;p28"/>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201" name="Google Shape;201;p28"/>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202" name="Google Shape;202;p28"/>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
        <p:nvSpPr>
          <p:cNvPr id="203" name="Google Shape;203;p28"/>
          <p:cNvSpPr txBox="1"/>
          <p:nvPr/>
        </p:nvSpPr>
        <p:spPr>
          <a:xfrm>
            <a:off x="5406701" y="3651025"/>
            <a:ext cx="752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Tools</a:t>
            </a:r>
            <a:endParaRPr b="1">
              <a:latin typeface="Nunito"/>
              <a:ea typeface="Nunito"/>
              <a:cs typeface="Nunito"/>
              <a:sym typeface="Nunito"/>
            </a:endParaRPr>
          </a:p>
        </p:txBody>
      </p:sp>
      <p:sp>
        <p:nvSpPr>
          <p:cNvPr id="204" name="Google Shape;204;p28"/>
          <p:cNvSpPr txBox="1"/>
          <p:nvPr/>
        </p:nvSpPr>
        <p:spPr>
          <a:xfrm>
            <a:off x="7425400" y="3589625"/>
            <a:ext cx="10938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Evaluation</a:t>
            </a:r>
            <a:endParaRPr b="1">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Methodology</a:t>
            </a:r>
            <a:endParaRPr b="1">
              <a:latin typeface="Nunito"/>
              <a:ea typeface="Nunito"/>
              <a:cs typeface="Nunito"/>
              <a:sym typeface="Nunito"/>
            </a:endParaRPr>
          </a:p>
        </p:txBody>
      </p:sp>
      <p:sp>
        <p:nvSpPr>
          <p:cNvPr id="210" name="Google Shape;21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211" name="Google Shape;211;p29"/>
          <p:cNvSpPr txBox="1"/>
          <p:nvPr/>
        </p:nvSpPr>
        <p:spPr>
          <a:xfrm>
            <a:off x="547975" y="1358450"/>
            <a:ext cx="3348900" cy="2031000"/>
          </a:xfrm>
          <a:prstGeom prst="rect">
            <a:avLst/>
          </a:prstGeom>
          <a:solidFill>
            <a:srgbClr val="FFFFFF"/>
          </a:solid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Nunito"/>
              <a:buChar char="●"/>
            </a:pPr>
            <a:r>
              <a:rPr lang="es" sz="1700">
                <a:latin typeface="Nunito"/>
                <a:ea typeface="Nunito"/>
                <a:cs typeface="Nunito"/>
                <a:sym typeface="Nunito"/>
              </a:rPr>
              <a:t>Train/Test Split</a:t>
            </a:r>
            <a:endParaRPr sz="1700">
              <a:latin typeface="Nunito"/>
              <a:ea typeface="Nunito"/>
              <a:cs typeface="Nunito"/>
              <a:sym typeface="Nunito"/>
            </a:endParaRPr>
          </a:p>
          <a:p>
            <a:pPr marL="457200" lvl="0" indent="-336550" algn="l" rtl="0">
              <a:lnSpc>
                <a:spcPct val="100000"/>
              </a:lnSpc>
              <a:spcBef>
                <a:spcPts val="1000"/>
              </a:spcBef>
              <a:spcAft>
                <a:spcPts val="0"/>
              </a:spcAft>
              <a:buClr>
                <a:schemeClr val="dk2"/>
              </a:buClr>
              <a:buSzPts val="1700"/>
              <a:buFont typeface="Nunito"/>
              <a:buChar char="●"/>
            </a:pPr>
            <a:r>
              <a:rPr lang="es" sz="1700">
                <a:latin typeface="Nunito"/>
                <a:ea typeface="Nunito"/>
                <a:cs typeface="Nunito"/>
                <a:sym typeface="Nunito"/>
              </a:rPr>
              <a:t>Softmax activation</a:t>
            </a:r>
            <a:endParaRPr sz="1700">
              <a:latin typeface="Nunito"/>
              <a:ea typeface="Nunito"/>
              <a:cs typeface="Nunito"/>
              <a:sym typeface="Nunito"/>
            </a:endParaRPr>
          </a:p>
          <a:p>
            <a:pPr marL="457200" lvl="0" indent="-336550" algn="l" rtl="0">
              <a:spcBef>
                <a:spcPts val="1000"/>
              </a:spcBef>
              <a:spcAft>
                <a:spcPts val="0"/>
              </a:spcAft>
              <a:buClr>
                <a:schemeClr val="dk2"/>
              </a:buClr>
              <a:buSzPts val="1700"/>
              <a:buFont typeface="Nunito"/>
              <a:buChar char="●"/>
            </a:pPr>
            <a:r>
              <a:rPr lang="es" sz="1700">
                <a:solidFill>
                  <a:schemeClr val="dk1"/>
                </a:solidFill>
                <a:latin typeface="Nunito"/>
                <a:ea typeface="Nunito"/>
                <a:cs typeface="Nunito"/>
                <a:sym typeface="Nunito"/>
              </a:rPr>
              <a:t>F1 score</a:t>
            </a:r>
            <a:endParaRPr sz="1700">
              <a:latin typeface="Nunito"/>
              <a:ea typeface="Nunito"/>
              <a:cs typeface="Nunito"/>
              <a:sym typeface="Nunito"/>
            </a:endParaRPr>
          </a:p>
          <a:p>
            <a:pPr marL="457200" lvl="0" indent="-336550" algn="l" rtl="0">
              <a:lnSpc>
                <a:spcPct val="100000"/>
              </a:lnSpc>
              <a:spcBef>
                <a:spcPts val="1000"/>
              </a:spcBef>
              <a:spcAft>
                <a:spcPts val="0"/>
              </a:spcAft>
              <a:buClr>
                <a:schemeClr val="dk2"/>
              </a:buClr>
              <a:buSzPts val="1700"/>
              <a:buFont typeface="Nunito"/>
              <a:buChar char="●"/>
            </a:pPr>
            <a:r>
              <a:rPr lang="es" sz="1700">
                <a:latin typeface="Nunito"/>
                <a:ea typeface="Nunito"/>
                <a:cs typeface="Nunito"/>
                <a:sym typeface="Nunito"/>
              </a:rPr>
              <a:t>Categorical Crosscentropy Loss</a:t>
            </a:r>
            <a:endParaRPr sz="1700">
              <a:latin typeface="Nunito"/>
              <a:ea typeface="Nunito"/>
              <a:cs typeface="Nunito"/>
              <a:sym typeface="Nunito"/>
            </a:endParaRPr>
          </a:p>
          <a:p>
            <a:pPr marL="457200" lvl="0" indent="0" algn="l" rtl="0">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914400" lvl="0" indent="0" algn="l" rtl="0">
              <a:lnSpc>
                <a:spcPct val="115000"/>
              </a:lnSpc>
              <a:spcBef>
                <a:spcPts val="1000"/>
              </a:spcBef>
              <a:spcAft>
                <a:spcPts val="0"/>
              </a:spcAft>
              <a:buNone/>
            </a:pPr>
            <a:endParaRPr/>
          </a:p>
        </p:txBody>
      </p:sp>
      <p:grpSp>
        <p:nvGrpSpPr>
          <p:cNvPr id="212" name="Google Shape;212;p29"/>
          <p:cNvGrpSpPr/>
          <p:nvPr/>
        </p:nvGrpSpPr>
        <p:grpSpPr>
          <a:xfrm>
            <a:off x="5001148" y="732406"/>
            <a:ext cx="3711664" cy="3869815"/>
            <a:chOff x="4267674" y="217275"/>
            <a:chExt cx="4760375" cy="4708949"/>
          </a:xfrm>
        </p:grpSpPr>
        <p:pic>
          <p:nvPicPr>
            <p:cNvPr id="213" name="Google Shape;213;p29"/>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214" name="Google Shape;214;p29"/>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215" name="Google Shape;215;p29"/>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
        <p:nvSpPr>
          <p:cNvPr id="216" name="Google Shape;216;p29"/>
          <p:cNvSpPr txBox="1"/>
          <p:nvPr/>
        </p:nvSpPr>
        <p:spPr>
          <a:xfrm>
            <a:off x="5406701" y="3651025"/>
            <a:ext cx="752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Tools</a:t>
            </a:r>
            <a:endParaRPr b="1">
              <a:latin typeface="Nunito"/>
              <a:ea typeface="Nunito"/>
              <a:cs typeface="Nunito"/>
              <a:sym typeface="Nunito"/>
            </a:endParaRPr>
          </a:p>
        </p:txBody>
      </p:sp>
      <p:sp>
        <p:nvSpPr>
          <p:cNvPr id="217" name="Google Shape;217;p29"/>
          <p:cNvSpPr txBox="1"/>
          <p:nvPr/>
        </p:nvSpPr>
        <p:spPr>
          <a:xfrm>
            <a:off x="7425400" y="3589625"/>
            <a:ext cx="10938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Evaluation</a:t>
            </a:r>
            <a:endParaRPr b="1">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Methodology</a:t>
            </a:r>
            <a:endParaRPr b="1">
              <a:latin typeface="Nunito"/>
              <a:ea typeface="Nunito"/>
              <a:cs typeface="Nunito"/>
              <a:sym typeface="Nunito"/>
            </a:endParaRPr>
          </a:p>
        </p:txBody>
      </p:sp>
      <p:sp>
        <p:nvSpPr>
          <p:cNvPr id="223" name="Google Shape;22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sz="1300">
              <a:latin typeface="Nunito"/>
              <a:ea typeface="Nunito"/>
              <a:cs typeface="Nunito"/>
              <a:sym typeface="Nunito"/>
            </a:endParaRPr>
          </a:p>
        </p:txBody>
      </p:sp>
      <p:sp>
        <p:nvSpPr>
          <p:cNvPr id="224" name="Google Shape;224;p30"/>
          <p:cNvSpPr txBox="1"/>
          <p:nvPr/>
        </p:nvSpPr>
        <p:spPr>
          <a:xfrm>
            <a:off x="547975" y="1358450"/>
            <a:ext cx="3348900" cy="2031000"/>
          </a:xfrm>
          <a:prstGeom prst="rect">
            <a:avLst/>
          </a:prstGeom>
          <a:solidFill>
            <a:srgbClr val="FFFFFF"/>
          </a:solidFill>
          <a:ln>
            <a:noFill/>
          </a:ln>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Clr>
                <a:srgbClr val="000000"/>
              </a:buClr>
              <a:buSzPts val="1700"/>
              <a:buFont typeface="Nunito"/>
              <a:buChar char="●"/>
            </a:pPr>
            <a:r>
              <a:rPr lang="es" sz="1700">
                <a:latin typeface="Nunito"/>
                <a:ea typeface="Nunito"/>
                <a:cs typeface="Nunito"/>
                <a:sym typeface="Nunito"/>
              </a:rPr>
              <a:t>Train/Test Split</a:t>
            </a:r>
            <a:endParaRPr sz="1700">
              <a:latin typeface="Nunito"/>
              <a:ea typeface="Nunito"/>
              <a:cs typeface="Nunito"/>
              <a:sym typeface="Nunito"/>
            </a:endParaRPr>
          </a:p>
          <a:p>
            <a:pPr marL="457200" lvl="0" indent="-336550" algn="l" rtl="0">
              <a:lnSpc>
                <a:spcPct val="100000"/>
              </a:lnSpc>
              <a:spcBef>
                <a:spcPts val="1000"/>
              </a:spcBef>
              <a:spcAft>
                <a:spcPts val="0"/>
              </a:spcAft>
              <a:buClr>
                <a:schemeClr val="dk2"/>
              </a:buClr>
              <a:buSzPts val="1700"/>
              <a:buFont typeface="Nunito"/>
              <a:buChar char="●"/>
            </a:pPr>
            <a:r>
              <a:rPr lang="es" sz="1700">
                <a:latin typeface="Nunito"/>
                <a:ea typeface="Nunito"/>
                <a:cs typeface="Nunito"/>
                <a:sym typeface="Nunito"/>
              </a:rPr>
              <a:t>Softmax activation</a:t>
            </a:r>
            <a:endParaRPr sz="1700">
              <a:latin typeface="Nunito"/>
              <a:ea typeface="Nunito"/>
              <a:cs typeface="Nunito"/>
              <a:sym typeface="Nunito"/>
            </a:endParaRPr>
          </a:p>
          <a:p>
            <a:pPr marL="457200" lvl="0" indent="-336550" algn="l" rtl="0">
              <a:spcBef>
                <a:spcPts val="1000"/>
              </a:spcBef>
              <a:spcAft>
                <a:spcPts val="0"/>
              </a:spcAft>
              <a:buClr>
                <a:schemeClr val="dk2"/>
              </a:buClr>
              <a:buSzPts val="1700"/>
              <a:buFont typeface="Nunito"/>
              <a:buChar char="●"/>
            </a:pPr>
            <a:r>
              <a:rPr lang="es" sz="1700">
                <a:solidFill>
                  <a:schemeClr val="dk1"/>
                </a:solidFill>
                <a:latin typeface="Nunito"/>
                <a:ea typeface="Nunito"/>
                <a:cs typeface="Nunito"/>
                <a:sym typeface="Nunito"/>
              </a:rPr>
              <a:t>F1 score</a:t>
            </a:r>
            <a:endParaRPr sz="1700">
              <a:latin typeface="Nunito"/>
              <a:ea typeface="Nunito"/>
              <a:cs typeface="Nunito"/>
              <a:sym typeface="Nunito"/>
            </a:endParaRPr>
          </a:p>
          <a:p>
            <a:pPr marL="457200" lvl="0" indent="-336550" algn="l" rtl="0">
              <a:lnSpc>
                <a:spcPct val="100000"/>
              </a:lnSpc>
              <a:spcBef>
                <a:spcPts val="1000"/>
              </a:spcBef>
              <a:spcAft>
                <a:spcPts val="0"/>
              </a:spcAft>
              <a:buClr>
                <a:schemeClr val="dk2"/>
              </a:buClr>
              <a:buSzPts val="1700"/>
              <a:buFont typeface="Nunito"/>
              <a:buChar char="●"/>
            </a:pPr>
            <a:r>
              <a:rPr lang="es" sz="1700">
                <a:latin typeface="Nunito"/>
                <a:ea typeface="Nunito"/>
                <a:cs typeface="Nunito"/>
                <a:sym typeface="Nunito"/>
              </a:rPr>
              <a:t>Categorical Crosscentropy Loss</a:t>
            </a:r>
            <a:endParaRPr sz="1700">
              <a:latin typeface="Nunito"/>
              <a:ea typeface="Nunito"/>
              <a:cs typeface="Nunito"/>
              <a:sym typeface="Nunito"/>
            </a:endParaRPr>
          </a:p>
          <a:p>
            <a:pPr marL="457200" lvl="0" indent="-336550" algn="l" rtl="0">
              <a:spcBef>
                <a:spcPts val="1000"/>
              </a:spcBef>
              <a:spcAft>
                <a:spcPts val="0"/>
              </a:spcAft>
              <a:buClr>
                <a:schemeClr val="dk2"/>
              </a:buClr>
              <a:buSzPts val="1700"/>
              <a:buFont typeface="Nunito"/>
              <a:buChar char="●"/>
            </a:pPr>
            <a:r>
              <a:rPr lang="es" sz="1700">
                <a:solidFill>
                  <a:schemeClr val="dk1"/>
                </a:solidFill>
                <a:latin typeface="Nunito"/>
                <a:ea typeface="Nunito"/>
                <a:cs typeface="Nunito"/>
                <a:sym typeface="Nunito"/>
              </a:rPr>
              <a:t>Confusion Matrix</a:t>
            </a:r>
            <a:endParaRPr sz="1700">
              <a:latin typeface="Nunito"/>
              <a:ea typeface="Nunito"/>
              <a:cs typeface="Nunito"/>
              <a:sym typeface="Nunito"/>
            </a:endParaRPr>
          </a:p>
          <a:p>
            <a:pPr marL="457200" lvl="0" indent="0" algn="l" rtl="0">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457200" lvl="0" indent="0" algn="l" rtl="0">
              <a:lnSpc>
                <a:spcPct val="100000"/>
              </a:lnSpc>
              <a:spcBef>
                <a:spcPts val="1000"/>
              </a:spcBef>
              <a:spcAft>
                <a:spcPts val="0"/>
              </a:spcAft>
              <a:buNone/>
            </a:pPr>
            <a:endParaRPr sz="1700">
              <a:latin typeface="Nunito"/>
              <a:ea typeface="Nunito"/>
              <a:cs typeface="Nunito"/>
              <a:sym typeface="Nunito"/>
            </a:endParaRPr>
          </a:p>
          <a:p>
            <a:pPr marL="914400" lvl="0" indent="0" algn="l" rtl="0">
              <a:lnSpc>
                <a:spcPct val="115000"/>
              </a:lnSpc>
              <a:spcBef>
                <a:spcPts val="1000"/>
              </a:spcBef>
              <a:spcAft>
                <a:spcPts val="0"/>
              </a:spcAft>
              <a:buNone/>
            </a:pPr>
            <a:endParaRPr/>
          </a:p>
        </p:txBody>
      </p:sp>
      <p:grpSp>
        <p:nvGrpSpPr>
          <p:cNvPr id="225" name="Google Shape;225;p30"/>
          <p:cNvGrpSpPr/>
          <p:nvPr/>
        </p:nvGrpSpPr>
        <p:grpSpPr>
          <a:xfrm>
            <a:off x="5001148" y="732406"/>
            <a:ext cx="3711664" cy="3869815"/>
            <a:chOff x="4267674" y="217275"/>
            <a:chExt cx="4760375" cy="4708949"/>
          </a:xfrm>
        </p:grpSpPr>
        <p:pic>
          <p:nvPicPr>
            <p:cNvPr id="226" name="Google Shape;226;p30"/>
            <p:cNvPicPr preferRelativeResize="0"/>
            <p:nvPr/>
          </p:nvPicPr>
          <p:blipFill>
            <a:blip r:embed="rId3">
              <a:alphaModFix/>
            </a:blip>
            <a:stretch>
              <a:fillRect/>
            </a:stretch>
          </p:blipFill>
          <p:spPr>
            <a:xfrm>
              <a:off x="4267674" y="217275"/>
              <a:ext cx="4760375" cy="4708949"/>
            </a:xfrm>
            <a:prstGeom prst="rect">
              <a:avLst/>
            </a:prstGeom>
            <a:noFill/>
            <a:ln>
              <a:noFill/>
            </a:ln>
          </p:spPr>
        </p:pic>
        <p:sp>
          <p:nvSpPr>
            <p:cNvPr id="227" name="Google Shape;227;p30"/>
            <p:cNvSpPr txBox="1"/>
            <p:nvPr/>
          </p:nvSpPr>
          <p:spPr>
            <a:xfrm>
              <a:off x="4834905" y="1127616"/>
              <a:ext cx="878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Data</a:t>
              </a:r>
              <a:endParaRPr b="1">
                <a:latin typeface="Nunito"/>
                <a:ea typeface="Nunito"/>
                <a:cs typeface="Nunito"/>
                <a:sym typeface="Nunito"/>
              </a:endParaRPr>
            </a:p>
          </p:txBody>
        </p:sp>
      </p:grpSp>
      <p:sp>
        <p:nvSpPr>
          <p:cNvPr id="228" name="Google Shape;228;p30"/>
          <p:cNvSpPr txBox="1"/>
          <p:nvPr/>
        </p:nvSpPr>
        <p:spPr>
          <a:xfrm>
            <a:off x="7601451" y="1437350"/>
            <a:ext cx="8400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Design</a:t>
            </a:r>
            <a:endParaRPr b="1">
              <a:latin typeface="Nunito"/>
              <a:ea typeface="Nunito"/>
              <a:cs typeface="Nunito"/>
              <a:sym typeface="Nunito"/>
            </a:endParaRPr>
          </a:p>
        </p:txBody>
      </p:sp>
      <p:sp>
        <p:nvSpPr>
          <p:cNvPr id="229" name="Google Shape;229;p30"/>
          <p:cNvSpPr txBox="1"/>
          <p:nvPr/>
        </p:nvSpPr>
        <p:spPr>
          <a:xfrm>
            <a:off x="5406701" y="3651025"/>
            <a:ext cx="752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Tools</a:t>
            </a:r>
            <a:endParaRPr b="1">
              <a:latin typeface="Nunito"/>
              <a:ea typeface="Nunito"/>
              <a:cs typeface="Nunito"/>
              <a:sym typeface="Nunito"/>
            </a:endParaRPr>
          </a:p>
        </p:txBody>
      </p:sp>
      <p:sp>
        <p:nvSpPr>
          <p:cNvPr id="230" name="Google Shape;230;p30"/>
          <p:cNvSpPr txBox="1"/>
          <p:nvPr/>
        </p:nvSpPr>
        <p:spPr>
          <a:xfrm>
            <a:off x="7425400" y="3589625"/>
            <a:ext cx="10938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Evaluation</a:t>
            </a:r>
            <a:endParaRPr b="1">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1"/>
          <p:cNvSpPr txBox="1"/>
          <p:nvPr/>
        </p:nvSpPr>
        <p:spPr>
          <a:xfrm>
            <a:off x="1070325" y="1458225"/>
            <a:ext cx="1951500" cy="28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Nunito"/>
              <a:ea typeface="Nunito"/>
              <a:cs typeface="Nunito"/>
              <a:sym typeface="Nunito"/>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gratitude</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happiness</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humility</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love</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optimism</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latin typeface="Nunito Light"/>
                <a:ea typeface="Nunito Light"/>
                <a:cs typeface="Nunito Light"/>
                <a:sym typeface="Nunito Light"/>
              </a:rPr>
              <a:t>trust</a:t>
            </a:r>
            <a:endParaRPr>
              <a:latin typeface="Nunito Light"/>
              <a:ea typeface="Nunito Light"/>
              <a:cs typeface="Nunito Light"/>
              <a:sym typeface="Nunito Light"/>
            </a:endParaRPr>
          </a:p>
          <a:p>
            <a:pPr marL="457200" lvl="0" indent="-317500" algn="l" rtl="0">
              <a:lnSpc>
                <a:spcPct val="150000"/>
              </a:lnSpc>
              <a:spcBef>
                <a:spcPts val="0"/>
              </a:spcBef>
              <a:spcAft>
                <a:spcPts val="0"/>
              </a:spcAft>
              <a:buSzPts val="1400"/>
              <a:buFont typeface="Nunito Light"/>
              <a:buAutoNum type="arabicPeriod"/>
            </a:pPr>
            <a:r>
              <a:rPr lang="es">
                <a:solidFill>
                  <a:schemeClr val="dk1"/>
                </a:solidFill>
                <a:latin typeface="Nunito"/>
                <a:ea typeface="Nunito"/>
                <a:cs typeface="Nunito"/>
                <a:sym typeface="Nunito"/>
              </a:rPr>
              <a:t>agreeableness</a:t>
            </a:r>
            <a:endParaRPr>
              <a:latin typeface="Nunito Light"/>
              <a:ea typeface="Nunito Light"/>
              <a:cs typeface="Nunito Light"/>
              <a:sym typeface="Nunito Light"/>
            </a:endParaRPr>
          </a:p>
        </p:txBody>
      </p:sp>
      <p:sp>
        <p:nvSpPr>
          <p:cNvPr id="236" name="Google Shape;236;p31"/>
          <p:cNvSpPr txBox="1"/>
          <p:nvPr/>
        </p:nvSpPr>
        <p:spPr>
          <a:xfrm>
            <a:off x="3558675" y="1311849"/>
            <a:ext cx="2382000" cy="1645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disagreeableness</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anticipation</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shyness</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surprise</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neutral</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8"/>
            </a:pPr>
            <a:r>
              <a:rPr lang="es">
                <a:latin typeface="Nunito"/>
                <a:ea typeface="Nunito"/>
                <a:cs typeface="Nunito"/>
                <a:sym typeface="Nunito"/>
              </a:rPr>
              <a:t>anger</a:t>
            </a:r>
            <a:endParaRPr>
              <a:latin typeface="Nunito"/>
              <a:ea typeface="Nunito"/>
              <a:cs typeface="Nunito"/>
              <a:sym typeface="Nunito"/>
            </a:endParaRPr>
          </a:p>
        </p:txBody>
      </p:sp>
      <p:sp>
        <p:nvSpPr>
          <p:cNvPr id="237" name="Google Shape;237;p31"/>
          <p:cNvSpPr txBox="1"/>
          <p:nvPr/>
        </p:nvSpPr>
        <p:spPr>
          <a:xfrm>
            <a:off x="6295975" y="1093925"/>
            <a:ext cx="2192700" cy="18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Nunito"/>
              <a:ea typeface="Nunito"/>
              <a:cs typeface="Nunito"/>
              <a:sym typeface="Nunito"/>
            </a:endParaRPr>
          </a:p>
          <a:p>
            <a:pPr marL="457200" lvl="0" indent="0" algn="l" rtl="0">
              <a:lnSpc>
                <a:spcPct val="150000"/>
              </a:lnSpc>
              <a:spcBef>
                <a:spcPts val="0"/>
              </a:spcBef>
              <a:spcAft>
                <a:spcPts val="0"/>
              </a:spcAft>
              <a:buNone/>
            </a:pPr>
            <a:endParaRPr dirty="0">
              <a:latin typeface="Nunito"/>
              <a:ea typeface="Nunito"/>
              <a:cs typeface="Nunito"/>
              <a:sym typeface="Nunito"/>
            </a:endParaRPr>
          </a:p>
          <a:p>
            <a:pPr marL="482600" lvl="0" indent="-342900" algn="l" rtl="0">
              <a:lnSpc>
                <a:spcPct val="150000"/>
              </a:lnSpc>
              <a:spcBef>
                <a:spcPts val="0"/>
              </a:spcBef>
              <a:spcAft>
                <a:spcPts val="0"/>
              </a:spcAft>
              <a:buSzPts val="1400"/>
              <a:buFont typeface="+mj-lt"/>
              <a:buAutoNum type="arabicPeriod" startAt="14"/>
            </a:pPr>
            <a:r>
              <a:rPr lang="es" dirty="0">
                <a:latin typeface="Nunito"/>
                <a:ea typeface="Nunito"/>
                <a:cs typeface="Nunito"/>
                <a:sym typeface="Nunito"/>
              </a:rPr>
              <a:t>arrogance</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disgust</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fear</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pessimism</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regret</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sadness</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AutoNum type="arabicPeriod" startAt="14"/>
            </a:pPr>
            <a:r>
              <a:rPr lang="es" dirty="0">
                <a:latin typeface="Nunito"/>
                <a:ea typeface="Nunito"/>
                <a:cs typeface="Nunito"/>
                <a:sym typeface="Nunito"/>
              </a:rPr>
              <a:t>shame</a:t>
            </a:r>
            <a:endParaRPr dirty="0">
              <a:latin typeface="Nunito"/>
              <a:ea typeface="Nunito"/>
              <a:cs typeface="Nunito"/>
              <a:sym typeface="Nunito"/>
            </a:endParaRPr>
          </a:p>
        </p:txBody>
      </p:sp>
      <p:sp>
        <p:nvSpPr>
          <p:cNvPr id="238" name="Google Shape;23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Emotions</a:t>
            </a:r>
            <a:endParaRPr b="1">
              <a:latin typeface="Nunito"/>
              <a:ea typeface="Nunito"/>
              <a:cs typeface="Nunito"/>
              <a:sym typeface="Nunito"/>
            </a:endParaRPr>
          </a:p>
        </p:txBody>
      </p:sp>
      <p:pic>
        <p:nvPicPr>
          <p:cNvPr id="239" name="Google Shape;239;p3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946525" y="1011200"/>
            <a:ext cx="4197474" cy="307175"/>
          </a:xfrm>
          <a:prstGeom prst="rect">
            <a:avLst/>
          </a:prstGeom>
          <a:noFill/>
          <a:ln>
            <a:noFill/>
          </a:ln>
        </p:spPr>
      </p:pic>
      <p:pic>
        <p:nvPicPr>
          <p:cNvPr id="240" name="Google Shape;240;p3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37550" y="4265325"/>
            <a:ext cx="4197474" cy="30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2688695" y="954425"/>
            <a:ext cx="3681925" cy="2880450"/>
          </a:xfrm>
          <a:prstGeom prst="rect">
            <a:avLst/>
          </a:prstGeom>
          <a:noFill/>
          <a:ln>
            <a:noFill/>
          </a:ln>
        </p:spPr>
      </p:pic>
      <p:sp>
        <p:nvSpPr>
          <p:cNvPr id="63" name="Google Shape;63;p14"/>
          <p:cNvSpPr txBox="1">
            <a:spLocks noGrp="1"/>
          </p:cNvSpPr>
          <p:nvPr>
            <p:ph type="title"/>
          </p:nvPr>
        </p:nvSpPr>
        <p:spPr>
          <a:xfrm>
            <a:off x="2860900" y="1575750"/>
            <a:ext cx="318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Nunito ExtraLight"/>
                <a:ea typeface="Nunito ExtraLight"/>
                <a:cs typeface="Nunito ExtraLight"/>
                <a:sym typeface="Nunito ExtraLight"/>
              </a:rPr>
              <a:t>Movie scenes influenced by paintings</a:t>
            </a:r>
            <a:endParaRPr>
              <a:latin typeface="Nunito ExtraLight"/>
              <a:ea typeface="Nunito ExtraLight"/>
              <a:cs typeface="Nunito ExtraLight"/>
              <a:sym typeface="Nunito Extra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pic>
        <p:nvPicPr>
          <p:cNvPr id="245" name="Google Shape;245;p32"/>
          <p:cNvPicPr preferRelativeResize="0"/>
          <p:nvPr/>
        </p:nvPicPr>
        <p:blipFill>
          <a:blip r:embed="rId3">
            <a:alphaModFix/>
          </a:blip>
          <a:stretch>
            <a:fillRect/>
          </a:stretch>
        </p:blipFill>
        <p:spPr>
          <a:xfrm>
            <a:off x="6025525" y="1332124"/>
            <a:ext cx="3118467" cy="2552200"/>
          </a:xfrm>
          <a:prstGeom prst="rect">
            <a:avLst/>
          </a:prstGeom>
          <a:noFill/>
          <a:ln>
            <a:noFill/>
          </a:ln>
        </p:spPr>
      </p:pic>
      <p:pic>
        <p:nvPicPr>
          <p:cNvPr id="246" name="Google Shape;246;p32"/>
          <p:cNvPicPr preferRelativeResize="0"/>
          <p:nvPr/>
        </p:nvPicPr>
        <p:blipFill rotWithShape="1">
          <a:blip r:embed="rId4" cstate="hqprint">
            <a:alphaModFix/>
            <a:extLst>
              <a:ext uri="{28A0092B-C50C-407E-A947-70E740481C1C}">
                <a14:useLocalDpi xmlns:a14="http://schemas.microsoft.com/office/drawing/2010/main"/>
              </a:ext>
            </a:extLst>
          </a:blip>
          <a:srcRect l="8155"/>
          <a:stretch/>
        </p:blipFill>
        <p:spPr>
          <a:xfrm>
            <a:off x="3275826" y="1494275"/>
            <a:ext cx="2904975" cy="2552195"/>
          </a:xfrm>
          <a:prstGeom prst="rect">
            <a:avLst/>
          </a:prstGeom>
          <a:noFill/>
          <a:ln>
            <a:noFill/>
          </a:ln>
        </p:spPr>
      </p:pic>
      <p:pic>
        <p:nvPicPr>
          <p:cNvPr id="247" name="Google Shape;247;p32"/>
          <p:cNvPicPr preferRelativeResize="0"/>
          <p:nvPr/>
        </p:nvPicPr>
        <p:blipFill>
          <a:blip r:embed="rId5">
            <a:alphaModFix/>
          </a:blip>
          <a:stretch>
            <a:fillRect/>
          </a:stretch>
        </p:blipFill>
        <p:spPr>
          <a:xfrm>
            <a:off x="6900" y="1332125"/>
            <a:ext cx="3052875" cy="2707139"/>
          </a:xfrm>
          <a:prstGeom prst="rect">
            <a:avLst/>
          </a:prstGeom>
          <a:noFill/>
          <a:ln>
            <a:noFill/>
          </a:ln>
        </p:spPr>
      </p:pic>
      <p:sp>
        <p:nvSpPr>
          <p:cNvPr id="248" name="Google Shape;248;p32"/>
          <p:cNvSpPr txBox="1"/>
          <p:nvPr/>
        </p:nvSpPr>
        <p:spPr>
          <a:xfrm>
            <a:off x="791598" y="1945525"/>
            <a:ext cx="1951500" cy="18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Positive</a:t>
            </a:r>
            <a:endParaRPr b="1">
              <a:latin typeface="Nunito"/>
              <a:ea typeface="Nunito"/>
              <a:cs typeface="Nunito"/>
              <a:sym typeface="Nunito"/>
            </a:endParaRPr>
          </a:p>
          <a:p>
            <a:pPr marL="0" lvl="0" indent="0" algn="l" rtl="0">
              <a:lnSpc>
                <a:spcPct val="150000"/>
              </a:lnSpc>
              <a:spcBef>
                <a:spcPts val="0"/>
              </a:spcBef>
              <a:spcAft>
                <a:spcPts val="0"/>
              </a:spcAft>
              <a:buNone/>
            </a:pPr>
            <a:r>
              <a:rPr lang="es">
                <a:latin typeface="Nunito Light"/>
                <a:ea typeface="Nunito Light"/>
                <a:cs typeface="Nunito Light"/>
                <a:sym typeface="Nunito Light"/>
              </a:rPr>
              <a:t>gratitude, happiness, humility, love, optimism, trust</a:t>
            </a:r>
            <a:endParaRPr>
              <a:latin typeface="Nunito Light"/>
              <a:ea typeface="Nunito Light"/>
              <a:cs typeface="Nunito Light"/>
              <a:sym typeface="Nunito Light"/>
            </a:endParaRPr>
          </a:p>
        </p:txBody>
      </p:sp>
      <p:sp>
        <p:nvSpPr>
          <p:cNvPr id="249" name="Google Shape;249;p32"/>
          <p:cNvSpPr txBox="1"/>
          <p:nvPr/>
        </p:nvSpPr>
        <p:spPr>
          <a:xfrm>
            <a:off x="3734550" y="1954813"/>
            <a:ext cx="2382000" cy="18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Mixt</a:t>
            </a:r>
            <a:endParaRPr>
              <a:latin typeface="Nunito"/>
              <a:ea typeface="Nunito"/>
              <a:cs typeface="Nunito"/>
              <a:sym typeface="Nunito"/>
            </a:endParaRPr>
          </a:p>
          <a:p>
            <a:pPr marL="0" lvl="0" indent="0" algn="l" rtl="0">
              <a:lnSpc>
                <a:spcPct val="150000"/>
              </a:lnSpc>
              <a:spcBef>
                <a:spcPts val="0"/>
              </a:spcBef>
              <a:spcAft>
                <a:spcPts val="0"/>
              </a:spcAft>
              <a:buNone/>
            </a:pPr>
            <a:r>
              <a:rPr lang="es">
                <a:latin typeface="Nunito"/>
                <a:ea typeface="Nunito"/>
                <a:cs typeface="Nunito"/>
                <a:sym typeface="Nunito"/>
              </a:rPr>
              <a:t>agreeableness, disagreeableness, anticipation, shyness, surprise, neutral</a:t>
            </a:r>
            <a:endParaRPr>
              <a:latin typeface="Nunito"/>
              <a:ea typeface="Nunito"/>
              <a:cs typeface="Nunito"/>
              <a:sym typeface="Nunito"/>
            </a:endParaRPr>
          </a:p>
        </p:txBody>
      </p:sp>
      <p:sp>
        <p:nvSpPr>
          <p:cNvPr id="250" name="Google Shape;250;p32"/>
          <p:cNvSpPr txBox="1"/>
          <p:nvPr/>
        </p:nvSpPr>
        <p:spPr>
          <a:xfrm>
            <a:off x="6639525" y="1954825"/>
            <a:ext cx="2192700" cy="18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Negative</a:t>
            </a:r>
            <a:endParaRPr>
              <a:latin typeface="Nunito"/>
              <a:ea typeface="Nunito"/>
              <a:cs typeface="Nunito"/>
              <a:sym typeface="Nunito"/>
            </a:endParaRPr>
          </a:p>
          <a:p>
            <a:pPr marL="0" lvl="0" indent="0" algn="l" rtl="0">
              <a:lnSpc>
                <a:spcPct val="150000"/>
              </a:lnSpc>
              <a:spcBef>
                <a:spcPts val="0"/>
              </a:spcBef>
              <a:spcAft>
                <a:spcPts val="0"/>
              </a:spcAft>
              <a:buNone/>
            </a:pPr>
            <a:r>
              <a:rPr lang="es">
                <a:latin typeface="Nunito"/>
                <a:ea typeface="Nunito"/>
                <a:cs typeface="Nunito"/>
                <a:sym typeface="Nunito"/>
              </a:rPr>
              <a:t>anger, arrogance, disgust, fear, pessimism, regret, sadness, shame</a:t>
            </a:r>
            <a:endParaRPr>
              <a:latin typeface="Nunito"/>
              <a:ea typeface="Nunito"/>
              <a:cs typeface="Nunito"/>
              <a:sym typeface="Nunito"/>
            </a:endParaRPr>
          </a:p>
        </p:txBody>
      </p:sp>
      <p:sp>
        <p:nvSpPr>
          <p:cNvPr id="251" name="Google Shape;25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Labels</a:t>
            </a:r>
            <a:endParaRPr b="1">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
        <p:cNvGrpSpPr/>
        <p:nvPr/>
      </p:nvGrpSpPr>
      <p:grpSpPr>
        <a:xfrm>
          <a:off x="0" y="0"/>
          <a:ext cx="0" cy="0"/>
          <a:chOff x="0" y="0"/>
          <a:chExt cx="0" cy="0"/>
        </a:xfrm>
      </p:grpSpPr>
      <p:pic>
        <p:nvPicPr>
          <p:cNvPr id="256" name="Google Shape;256;p3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89750" y="1534225"/>
            <a:ext cx="3421625" cy="2339950"/>
          </a:xfrm>
          <a:prstGeom prst="rect">
            <a:avLst/>
          </a:prstGeom>
          <a:noFill/>
          <a:ln>
            <a:noFill/>
          </a:ln>
          <a:effectLst>
            <a:outerShdw blurRad="57150" dist="19050" dir="5400000" algn="bl" rotWithShape="0">
              <a:srgbClr val="000000">
                <a:alpha val="50000"/>
              </a:srgbClr>
            </a:outerShdw>
          </a:effectLst>
        </p:spPr>
      </p:pic>
      <p:sp>
        <p:nvSpPr>
          <p:cNvPr id="257" name="Google Shape;257;p33"/>
          <p:cNvSpPr txBox="1"/>
          <p:nvPr/>
        </p:nvSpPr>
        <p:spPr>
          <a:xfrm>
            <a:off x="555975" y="3940425"/>
            <a:ext cx="8940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Positive</a:t>
            </a:r>
            <a:endParaRPr>
              <a:solidFill>
                <a:srgbClr val="FFFFFF"/>
              </a:solidFill>
              <a:latin typeface="Nunito"/>
              <a:ea typeface="Nunito"/>
              <a:cs typeface="Nunito"/>
              <a:sym typeface="Nunito"/>
            </a:endParaRPr>
          </a:p>
        </p:txBody>
      </p:sp>
      <p:sp>
        <p:nvSpPr>
          <p:cNvPr id="258" name="Google Shape;258;p33"/>
          <p:cNvSpPr txBox="1"/>
          <p:nvPr/>
        </p:nvSpPr>
        <p:spPr>
          <a:xfrm>
            <a:off x="1830813" y="3940425"/>
            <a:ext cx="8940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Mixt</a:t>
            </a:r>
            <a:endParaRPr>
              <a:solidFill>
                <a:srgbClr val="FFFFFF"/>
              </a:solidFill>
              <a:latin typeface="Nunito"/>
              <a:ea typeface="Nunito"/>
              <a:cs typeface="Nunito"/>
              <a:sym typeface="Nunito"/>
            </a:endParaRPr>
          </a:p>
        </p:txBody>
      </p:sp>
      <p:sp>
        <p:nvSpPr>
          <p:cNvPr id="259" name="Google Shape;259;p33"/>
          <p:cNvSpPr txBox="1"/>
          <p:nvPr/>
        </p:nvSpPr>
        <p:spPr>
          <a:xfrm>
            <a:off x="3105677" y="3940425"/>
            <a:ext cx="10575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Negative</a:t>
            </a:r>
            <a:endParaRPr>
              <a:solidFill>
                <a:srgbClr val="FFFFFF"/>
              </a:solidFill>
              <a:latin typeface="Nunito"/>
              <a:ea typeface="Nunito"/>
              <a:cs typeface="Nunito"/>
              <a:sym typeface="Nunito"/>
            </a:endParaRPr>
          </a:p>
        </p:txBody>
      </p:sp>
      <p:sp>
        <p:nvSpPr>
          <p:cNvPr id="260" name="Google Shape;260;p33"/>
          <p:cNvSpPr txBox="1"/>
          <p:nvPr/>
        </p:nvSpPr>
        <p:spPr>
          <a:xfrm>
            <a:off x="721525" y="1258425"/>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1,963</a:t>
            </a:r>
            <a:endParaRPr sz="1050">
              <a:solidFill>
                <a:srgbClr val="FFFFFF"/>
              </a:solidFill>
            </a:endParaRPr>
          </a:p>
          <a:p>
            <a:pPr marL="0" lvl="0" indent="0" algn="l" rtl="0">
              <a:spcBef>
                <a:spcPts val="0"/>
              </a:spcBef>
              <a:spcAft>
                <a:spcPts val="0"/>
              </a:spcAft>
              <a:buNone/>
            </a:pPr>
            <a:endParaRPr/>
          </a:p>
        </p:txBody>
      </p:sp>
      <p:sp>
        <p:nvSpPr>
          <p:cNvPr id="261" name="Google Shape;261;p33"/>
          <p:cNvSpPr txBox="1"/>
          <p:nvPr/>
        </p:nvSpPr>
        <p:spPr>
          <a:xfrm>
            <a:off x="3225963" y="2401800"/>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50">
                <a:solidFill>
                  <a:srgbClr val="FFFFFF"/>
                </a:solidFill>
              </a:rPr>
              <a:t>983</a:t>
            </a:r>
            <a:endParaRPr sz="1050">
              <a:solidFill>
                <a:srgbClr val="FFFFFF"/>
              </a:solidFill>
            </a:endParaRPr>
          </a:p>
          <a:p>
            <a:pPr marL="0" lvl="0" indent="0" algn="l" rtl="0">
              <a:lnSpc>
                <a:spcPct val="115000"/>
              </a:lnSpc>
              <a:spcBef>
                <a:spcPts val="0"/>
              </a:spcBef>
              <a:spcAft>
                <a:spcPts val="0"/>
              </a:spcAft>
              <a:buNone/>
            </a:pPr>
            <a:endParaRPr sz="1050">
              <a:solidFill>
                <a:srgbClr val="FFFFFF"/>
              </a:solidFill>
            </a:endParaRPr>
          </a:p>
          <a:p>
            <a:pPr marL="0" lvl="0" indent="0" algn="l" rtl="0">
              <a:lnSpc>
                <a:spcPct val="115000"/>
              </a:lnSpc>
              <a:spcBef>
                <a:spcPts val="0"/>
              </a:spcBef>
              <a:spcAft>
                <a:spcPts val="0"/>
              </a:spcAft>
              <a:buNone/>
            </a:pPr>
            <a:endParaRPr sz="1050">
              <a:solidFill>
                <a:srgbClr val="FFFFFF"/>
              </a:solidFill>
            </a:endParaRPr>
          </a:p>
        </p:txBody>
      </p:sp>
      <p:sp>
        <p:nvSpPr>
          <p:cNvPr id="262" name="Google Shape;262;p33"/>
          <p:cNvSpPr txBox="1"/>
          <p:nvPr/>
        </p:nvSpPr>
        <p:spPr>
          <a:xfrm>
            <a:off x="614450" y="780150"/>
            <a:ext cx="35487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Sentiment Distribution</a:t>
            </a:r>
            <a:endParaRPr>
              <a:solidFill>
                <a:srgbClr val="FFFFFF"/>
              </a:solidFill>
              <a:latin typeface="Nunito"/>
              <a:ea typeface="Nunito"/>
              <a:cs typeface="Nunito"/>
              <a:sym typeface="Nunito"/>
            </a:endParaRPr>
          </a:p>
        </p:txBody>
      </p:sp>
      <p:sp>
        <p:nvSpPr>
          <p:cNvPr id="263" name="Google Shape;263;p33"/>
          <p:cNvSpPr txBox="1"/>
          <p:nvPr/>
        </p:nvSpPr>
        <p:spPr>
          <a:xfrm>
            <a:off x="1874930" y="2239700"/>
            <a:ext cx="1147800" cy="30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50">
                <a:solidFill>
                  <a:srgbClr val="FFFFFF"/>
                </a:solidFill>
              </a:rPr>
              <a:t>1,159</a:t>
            </a:r>
            <a:endParaRPr sz="1050">
              <a:solidFill>
                <a:srgbClr val="FFFFFF"/>
              </a:solidFill>
            </a:endParaRPr>
          </a:p>
          <a:p>
            <a:pPr marL="0" lvl="0" indent="0" algn="l" rtl="0">
              <a:lnSpc>
                <a:spcPct val="115000"/>
              </a:lnSpc>
              <a:spcBef>
                <a:spcPts val="0"/>
              </a:spcBef>
              <a:spcAft>
                <a:spcPts val="0"/>
              </a:spcAft>
              <a:buNone/>
            </a:pPr>
            <a:endParaRPr sz="105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7"/>
        <p:cNvGrpSpPr/>
        <p:nvPr/>
      </p:nvGrpSpPr>
      <p:grpSpPr>
        <a:xfrm>
          <a:off x="0" y="0"/>
          <a:ext cx="0" cy="0"/>
          <a:chOff x="0" y="0"/>
          <a:chExt cx="0" cy="0"/>
        </a:xfrm>
      </p:grpSpPr>
      <p:pic>
        <p:nvPicPr>
          <p:cNvPr id="268" name="Google Shape;268;p3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89750" y="1534225"/>
            <a:ext cx="3421625" cy="2339950"/>
          </a:xfrm>
          <a:prstGeom prst="rect">
            <a:avLst/>
          </a:prstGeom>
          <a:noFill/>
          <a:ln>
            <a:noFill/>
          </a:ln>
        </p:spPr>
      </p:pic>
      <p:sp>
        <p:nvSpPr>
          <p:cNvPr id="269" name="Google Shape;269;p34"/>
          <p:cNvSpPr txBox="1"/>
          <p:nvPr/>
        </p:nvSpPr>
        <p:spPr>
          <a:xfrm>
            <a:off x="555975" y="3940425"/>
            <a:ext cx="8940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Positive</a:t>
            </a:r>
            <a:endParaRPr>
              <a:solidFill>
                <a:srgbClr val="FFFFFF"/>
              </a:solidFill>
              <a:latin typeface="Nunito"/>
              <a:ea typeface="Nunito"/>
              <a:cs typeface="Nunito"/>
              <a:sym typeface="Nunito"/>
            </a:endParaRPr>
          </a:p>
        </p:txBody>
      </p:sp>
      <p:sp>
        <p:nvSpPr>
          <p:cNvPr id="270" name="Google Shape;270;p34"/>
          <p:cNvSpPr txBox="1"/>
          <p:nvPr/>
        </p:nvSpPr>
        <p:spPr>
          <a:xfrm>
            <a:off x="1830813" y="3940425"/>
            <a:ext cx="8940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Mixt</a:t>
            </a:r>
            <a:endParaRPr>
              <a:solidFill>
                <a:srgbClr val="FFFFFF"/>
              </a:solidFill>
              <a:latin typeface="Nunito"/>
              <a:ea typeface="Nunito"/>
              <a:cs typeface="Nunito"/>
              <a:sym typeface="Nunito"/>
            </a:endParaRPr>
          </a:p>
        </p:txBody>
      </p:sp>
      <p:sp>
        <p:nvSpPr>
          <p:cNvPr id="271" name="Google Shape;271;p34"/>
          <p:cNvSpPr txBox="1"/>
          <p:nvPr/>
        </p:nvSpPr>
        <p:spPr>
          <a:xfrm>
            <a:off x="3105677" y="3940425"/>
            <a:ext cx="1057500" cy="1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Negative</a:t>
            </a:r>
            <a:endParaRPr>
              <a:solidFill>
                <a:srgbClr val="FFFFFF"/>
              </a:solidFill>
              <a:latin typeface="Nunito"/>
              <a:ea typeface="Nunito"/>
              <a:cs typeface="Nunito"/>
              <a:sym typeface="Nunito"/>
            </a:endParaRPr>
          </a:p>
        </p:txBody>
      </p:sp>
      <p:sp>
        <p:nvSpPr>
          <p:cNvPr id="272" name="Google Shape;272;p34"/>
          <p:cNvSpPr txBox="1"/>
          <p:nvPr/>
        </p:nvSpPr>
        <p:spPr>
          <a:xfrm>
            <a:off x="721525" y="1258425"/>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1,963</a:t>
            </a:r>
            <a:endParaRPr sz="1050">
              <a:solidFill>
                <a:srgbClr val="FFFFFF"/>
              </a:solidFill>
            </a:endParaRPr>
          </a:p>
          <a:p>
            <a:pPr marL="0" lvl="0" indent="0" algn="l" rtl="0">
              <a:spcBef>
                <a:spcPts val="0"/>
              </a:spcBef>
              <a:spcAft>
                <a:spcPts val="0"/>
              </a:spcAft>
              <a:buNone/>
            </a:pPr>
            <a:endParaRPr/>
          </a:p>
        </p:txBody>
      </p:sp>
      <p:sp>
        <p:nvSpPr>
          <p:cNvPr id="273" name="Google Shape;273;p34"/>
          <p:cNvSpPr txBox="1"/>
          <p:nvPr/>
        </p:nvSpPr>
        <p:spPr>
          <a:xfrm>
            <a:off x="1874930" y="2239700"/>
            <a:ext cx="1147800" cy="30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50">
                <a:solidFill>
                  <a:srgbClr val="FFFFFF"/>
                </a:solidFill>
              </a:rPr>
              <a:t>1,159</a:t>
            </a:r>
            <a:endParaRPr sz="1050">
              <a:solidFill>
                <a:srgbClr val="FFFFFF"/>
              </a:solidFill>
            </a:endParaRPr>
          </a:p>
          <a:p>
            <a:pPr marL="0" lvl="0" indent="0" algn="l" rtl="0">
              <a:lnSpc>
                <a:spcPct val="115000"/>
              </a:lnSpc>
              <a:spcBef>
                <a:spcPts val="0"/>
              </a:spcBef>
              <a:spcAft>
                <a:spcPts val="0"/>
              </a:spcAft>
              <a:buNone/>
            </a:pPr>
            <a:endParaRPr sz="1050">
              <a:solidFill>
                <a:schemeClr val="dk1"/>
              </a:solidFill>
            </a:endParaRPr>
          </a:p>
        </p:txBody>
      </p:sp>
      <p:sp>
        <p:nvSpPr>
          <p:cNvPr id="274" name="Google Shape;274;p34"/>
          <p:cNvSpPr txBox="1"/>
          <p:nvPr/>
        </p:nvSpPr>
        <p:spPr>
          <a:xfrm>
            <a:off x="3225963" y="2401800"/>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50">
                <a:solidFill>
                  <a:srgbClr val="FFFFFF"/>
                </a:solidFill>
              </a:rPr>
              <a:t>983</a:t>
            </a:r>
            <a:endParaRPr sz="1050">
              <a:solidFill>
                <a:srgbClr val="FFFFFF"/>
              </a:solidFill>
            </a:endParaRPr>
          </a:p>
          <a:p>
            <a:pPr marL="0" lvl="0" indent="0" algn="l" rtl="0">
              <a:lnSpc>
                <a:spcPct val="115000"/>
              </a:lnSpc>
              <a:spcBef>
                <a:spcPts val="0"/>
              </a:spcBef>
              <a:spcAft>
                <a:spcPts val="0"/>
              </a:spcAft>
              <a:buNone/>
            </a:pPr>
            <a:endParaRPr sz="1050">
              <a:solidFill>
                <a:srgbClr val="FFFFFF"/>
              </a:solidFill>
            </a:endParaRPr>
          </a:p>
          <a:p>
            <a:pPr marL="0" lvl="0" indent="0" algn="l" rtl="0">
              <a:lnSpc>
                <a:spcPct val="115000"/>
              </a:lnSpc>
              <a:spcBef>
                <a:spcPts val="0"/>
              </a:spcBef>
              <a:spcAft>
                <a:spcPts val="0"/>
              </a:spcAft>
              <a:buNone/>
            </a:pPr>
            <a:endParaRPr sz="1050">
              <a:solidFill>
                <a:srgbClr val="FFFFFF"/>
              </a:solidFill>
            </a:endParaRPr>
          </a:p>
        </p:txBody>
      </p:sp>
      <p:sp>
        <p:nvSpPr>
          <p:cNvPr id="275" name="Google Shape;275;p34"/>
          <p:cNvSpPr txBox="1"/>
          <p:nvPr/>
        </p:nvSpPr>
        <p:spPr>
          <a:xfrm>
            <a:off x="614450" y="780150"/>
            <a:ext cx="35487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Distribution of Sentiments</a:t>
            </a:r>
            <a:endParaRPr>
              <a:solidFill>
                <a:srgbClr val="FFFFFF"/>
              </a:solidFill>
              <a:latin typeface="Nunito"/>
              <a:ea typeface="Nunito"/>
              <a:cs typeface="Nunito"/>
              <a:sym typeface="Nunito"/>
            </a:endParaRPr>
          </a:p>
        </p:txBody>
      </p:sp>
      <p:pic>
        <p:nvPicPr>
          <p:cNvPr id="276" name="Google Shape;276;p3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rot="5400000">
            <a:off x="5565925" y="1880625"/>
            <a:ext cx="3532000" cy="2334300"/>
          </a:xfrm>
          <a:prstGeom prst="rect">
            <a:avLst/>
          </a:prstGeom>
          <a:noFill/>
          <a:ln>
            <a:noFill/>
          </a:ln>
        </p:spPr>
      </p:pic>
      <p:sp>
        <p:nvSpPr>
          <p:cNvPr id="277" name="Google Shape;277;p34"/>
          <p:cNvSpPr txBox="1"/>
          <p:nvPr/>
        </p:nvSpPr>
        <p:spPr>
          <a:xfrm>
            <a:off x="4949350" y="1531100"/>
            <a:ext cx="11478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rgbClr val="FFFFFF"/>
                </a:solidFill>
                <a:latin typeface="Nunito"/>
                <a:ea typeface="Nunito"/>
                <a:cs typeface="Nunito"/>
                <a:sym typeface="Nunito"/>
              </a:rPr>
              <a:t>Modern Ar</a:t>
            </a:r>
            <a:r>
              <a:rPr lang="es" sz="1200">
                <a:solidFill>
                  <a:srgbClr val="FFFFFF"/>
                </a:solidFill>
                <a:latin typeface="Nunito"/>
                <a:ea typeface="Nunito"/>
                <a:cs typeface="Nunito"/>
                <a:sym typeface="Nunito"/>
              </a:rPr>
              <a:t>t</a:t>
            </a:r>
            <a:endParaRPr sz="900">
              <a:solidFill>
                <a:srgbClr val="FFFFFF"/>
              </a:solidFill>
              <a:latin typeface="Nunito"/>
              <a:ea typeface="Nunito"/>
              <a:cs typeface="Nunito"/>
              <a:sym typeface="Nunito"/>
            </a:endParaRPr>
          </a:p>
        </p:txBody>
      </p:sp>
      <p:sp>
        <p:nvSpPr>
          <p:cNvPr id="278" name="Google Shape;278;p34"/>
          <p:cNvSpPr txBox="1"/>
          <p:nvPr/>
        </p:nvSpPr>
        <p:spPr>
          <a:xfrm>
            <a:off x="4330150" y="2415150"/>
            <a:ext cx="16908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rgbClr val="FFFFFF"/>
                </a:solidFill>
                <a:latin typeface="Nunito"/>
                <a:ea typeface="Nunito"/>
                <a:cs typeface="Nunito"/>
                <a:sym typeface="Nunito"/>
              </a:rPr>
              <a:t>Post Renaissance Art</a:t>
            </a:r>
            <a:endParaRPr sz="900">
              <a:solidFill>
                <a:srgbClr val="FFFFFF"/>
              </a:solidFill>
              <a:latin typeface="Nunito"/>
              <a:ea typeface="Nunito"/>
              <a:cs typeface="Nunito"/>
              <a:sym typeface="Nunito"/>
            </a:endParaRPr>
          </a:p>
        </p:txBody>
      </p:sp>
      <p:sp>
        <p:nvSpPr>
          <p:cNvPr id="279" name="Google Shape;279;p34"/>
          <p:cNvSpPr txBox="1"/>
          <p:nvPr/>
        </p:nvSpPr>
        <p:spPr>
          <a:xfrm>
            <a:off x="4253950" y="3289325"/>
            <a:ext cx="1690800" cy="30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s" sz="1100">
                <a:solidFill>
                  <a:srgbClr val="FFFFFF"/>
                </a:solidFill>
                <a:latin typeface="Nunito"/>
                <a:ea typeface="Nunito"/>
                <a:cs typeface="Nunito"/>
                <a:sym typeface="Nunito"/>
              </a:rPr>
              <a:t>Renaissance Art</a:t>
            </a:r>
            <a:endParaRPr sz="900">
              <a:solidFill>
                <a:srgbClr val="FFFFFF"/>
              </a:solidFill>
              <a:latin typeface="Nunito"/>
              <a:ea typeface="Nunito"/>
              <a:cs typeface="Nunito"/>
              <a:sym typeface="Nunito"/>
            </a:endParaRPr>
          </a:p>
        </p:txBody>
      </p:sp>
      <p:sp>
        <p:nvSpPr>
          <p:cNvPr id="280" name="Google Shape;280;p34"/>
          <p:cNvSpPr txBox="1"/>
          <p:nvPr/>
        </p:nvSpPr>
        <p:spPr>
          <a:xfrm>
            <a:off x="4084050" y="4163500"/>
            <a:ext cx="1860600" cy="30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s" sz="1100">
                <a:solidFill>
                  <a:srgbClr val="FFFFFF"/>
                </a:solidFill>
                <a:latin typeface="Nunito"/>
                <a:ea typeface="Nunito"/>
                <a:cs typeface="Nunito"/>
                <a:sym typeface="Nunito"/>
              </a:rPr>
              <a:t>Contemporary Art</a:t>
            </a:r>
            <a:endParaRPr sz="900">
              <a:solidFill>
                <a:srgbClr val="FFFFFF"/>
              </a:solidFill>
              <a:latin typeface="Nunito"/>
              <a:ea typeface="Nunito"/>
              <a:cs typeface="Nunito"/>
              <a:sym typeface="Nunito"/>
            </a:endParaRPr>
          </a:p>
        </p:txBody>
      </p:sp>
      <p:sp>
        <p:nvSpPr>
          <p:cNvPr id="281" name="Google Shape;281;p34"/>
          <p:cNvSpPr txBox="1"/>
          <p:nvPr/>
        </p:nvSpPr>
        <p:spPr>
          <a:xfrm>
            <a:off x="4805450" y="780150"/>
            <a:ext cx="35487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Distribution of Painting Styles</a:t>
            </a:r>
            <a:endParaRPr>
              <a:solidFill>
                <a:srgbClr val="FFFFFF"/>
              </a:solidFill>
              <a:latin typeface="Nunito"/>
              <a:ea typeface="Nunito"/>
              <a:cs typeface="Nunito"/>
              <a:sym typeface="Nunito"/>
            </a:endParaRPr>
          </a:p>
        </p:txBody>
      </p:sp>
      <p:sp>
        <p:nvSpPr>
          <p:cNvPr id="282" name="Google Shape;282;p34"/>
          <p:cNvSpPr txBox="1"/>
          <p:nvPr/>
        </p:nvSpPr>
        <p:spPr>
          <a:xfrm>
            <a:off x="8499075" y="1454900"/>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2502</a:t>
            </a:r>
            <a:endParaRPr sz="1050">
              <a:solidFill>
                <a:srgbClr val="FFFFFF"/>
              </a:solidFill>
            </a:endParaRPr>
          </a:p>
          <a:p>
            <a:pPr marL="0" lvl="0" indent="0" algn="l" rtl="0">
              <a:spcBef>
                <a:spcPts val="0"/>
              </a:spcBef>
              <a:spcAft>
                <a:spcPts val="0"/>
              </a:spcAft>
              <a:buNone/>
            </a:pPr>
            <a:endParaRPr/>
          </a:p>
        </p:txBody>
      </p:sp>
      <p:sp>
        <p:nvSpPr>
          <p:cNvPr id="283" name="Google Shape;283;p34"/>
          <p:cNvSpPr txBox="1"/>
          <p:nvPr/>
        </p:nvSpPr>
        <p:spPr>
          <a:xfrm>
            <a:off x="7089550" y="2399700"/>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988</a:t>
            </a:r>
            <a:endParaRPr sz="1050">
              <a:solidFill>
                <a:srgbClr val="FFFFFF"/>
              </a:solidFill>
            </a:endParaRPr>
          </a:p>
          <a:p>
            <a:pPr marL="0" lvl="0" indent="0" algn="l" rtl="0">
              <a:spcBef>
                <a:spcPts val="0"/>
              </a:spcBef>
              <a:spcAft>
                <a:spcPts val="0"/>
              </a:spcAft>
              <a:buNone/>
            </a:pPr>
            <a:endParaRPr/>
          </a:p>
        </p:txBody>
      </p:sp>
      <p:sp>
        <p:nvSpPr>
          <p:cNvPr id="284" name="Google Shape;284;p34"/>
          <p:cNvSpPr txBox="1"/>
          <p:nvPr/>
        </p:nvSpPr>
        <p:spPr>
          <a:xfrm>
            <a:off x="6566275" y="3273875"/>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415</a:t>
            </a:r>
            <a:endParaRPr sz="1050">
              <a:solidFill>
                <a:srgbClr val="FFFFFF"/>
              </a:solidFill>
            </a:endParaRPr>
          </a:p>
          <a:p>
            <a:pPr marL="0" lvl="0" indent="0" algn="l" rtl="0">
              <a:spcBef>
                <a:spcPts val="0"/>
              </a:spcBef>
              <a:spcAft>
                <a:spcPts val="0"/>
              </a:spcAft>
              <a:buNone/>
            </a:pPr>
            <a:endParaRPr/>
          </a:p>
        </p:txBody>
      </p:sp>
      <p:sp>
        <p:nvSpPr>
          <p:cNvPr id="285" name="Google Shape;285;p34"/>
          <p:cNvSpPr txBox="1"/>
          <p:nvPr/>
        </p:nvSpPr>
        <p:spPr>
          <a:xfrm>
            <a:off x="6386525" y="4208800"/>
            <a:ext cx="805800" cy="1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50">
                <a:solidFill>
                  <a:srgbClr val="FFFFFF"/>
                </a:solidFill>
              </a:rPr>
              <a:t>200</a:t>
            </a:r>
            <a:endParaRPr sz="1050">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5"/>
          <p:cNvPicPr preferRelativeResize="0"/>
          <p:nvPr/>
        </p:nvPicPr>
        <p:blipFill>
          <a:blip r:embed="rId3">
            <a:alphaModFix/>
          </a:blip>
          <a:stretch>
            <a:fillRect/>
          </a:stretch>
        </p:blipFill>
        <p:spPr>
          <a:xfrm>
            <a:off x="2688695" y="954425"/>
            <a:ext cx="3681925" cy="2880450"/>
          </a:xfrm>
          <a:prstGeom prst="rect">
            <a:avLst/>
          </a:prstGeom>
          <a:noFill/>
          <a:ln>
            <a:noFill/>
          </a:ln>
        </p:spPr>
      </p:pic>
      <p:sp>
        <p:nvSpPr>
          <p:cNvPr id="291" name="Google Shape;291;p35"/>
          <p:cNvSpPr txBox="1">
            <a:spLocks noGrp="1"/>
          </p:cNvSpPr>
          <p:nvPr>
            <p:ph type="title"/>
          </p:nvPr>
        </p:nvSpPr>
        <p:spPr>
          <a:xfrm>
            <a:off x="2860900" y="1880550"/>
            <a:ext cx="318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Nunito ExtraLight"/>
                <a:ea typeface="Nunito ExtraLight"/>
                <a:cs typeface="Nunito ExtraLight"/>
                <a:sym typeface="Nunito ExtraLight"/>
              </a:rPr>
              <a:t>Results</a:t>
            </a:r>
            <a:endParaRPr>
              <a:latin typeface="Nunito ExtraLight"/>
              <a:ea typeface="Nunito ExtraLight"/>
              <a:cs typeface="Nunito ExtraLight"/>
              <a:sym typeface="Nunito Extra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Results</a:t>
            </a:r>
            <a:endParaRPr>
              <a:solidFill>
                <a:srgbClr val="FFFFFF"/>
              </a:solidFill>
              <a:latin typeface="Nunito"/>
              <a:ea typeface="Nunito"/>
              <a:cs typeface="Nunito"/>
              <a:sym typeface="Nunito"/>
            </a:endParaRPr>
          </a:p>
        </p:txBody>
      </p:sp>
      <p:sp>
        <p:nvSpPr>
          <p:cNvPr id="297" name="Google Shape;297;p36"/>
          <p:cNvSpPr txBox="1">
            <a:spLocks noGrp="1"/>
          </p:cNvSpPr>
          <p:nvPr>
            <p:ph type="body" idx="1"/>
          </p:nvPr>
        </p:nvSpPr>
        <p:spPr>
          <a:xfrm>
            <a:off x="311700" y="1152475"/>
            <a:ext cx="85206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Nunito"/>
              <a:ea typeface="Nunito"/>
              <a:cs typeface="Nunito"/>
              <a:sym typeface="Nunito"/>
            </a:endParaRPr>
          </a:p>
          <a:p>
            <a:pPr marL="0" lvl="0" indent="0" algn="l" rtl="0">
              <a:spcBef>
                <a:spcPts val="1600"/>
              </a:spcBef>
              <a:spcAft>
                <a:spcPts val="1600"/>
              </a:spcAft>
              <a:buNone/>
            </a:pPr>
            <a:endParaRPr/>
          </a:p>
        </p:txBody>
      </p:sp>
      <p:graphicFrame>
        <p:nvGraphicFramePr>
          <p:cNvPr id="298" name="Google Shape;298;p36"/>
          <p:cNvGraphicFramePr/>
          <p:nvPr/>
        </p:nvGraphicFramePr>
        <p:xfrm>
          <a:off x="952500" y="1809750"/>
          <a:ext cx="7239000" cy="1584840"/>
        </p:xfrm>
        <a:graphic>
          <a:graphicData uri="http://schemas.openxmlformats.org/drawingml/2006/table">
            <a:tbl>
              <a:tblPr>
                <a:noFill/>
                <a:tableStyleId>{4CAB9F99-720C-4F17-B709-5A78641BB508}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F1</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Precision</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Recall</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Negative</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Mixt</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0.65</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0.68</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0.63</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Positive</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0.73</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0.72</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0.75</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99" name="Google Shape;299;p36"/>
          <p:cNvSpPr txBox="1"/>
          <p:nvPr/>
        </p:nvSpPr>
        <p:spPr>
          <a:xfrm>
            <a:off x="2756325" y="2598350"/>
            <a:ext cx="1815600" cy="784800"/>
          </a:xfrm>
          <a:prstGeom prst="rect">
            <a:avLst/>
          </a:prstGeom>
          <a:noFill/>
          <a:ln w="38100" cap="flat" cmpd="sng">
            <a:solidFill>
              <a:srgbClr val="7BD3F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3"/>
        <p:cNvGrpSpPr/>
        <p:nvPr/>
      </p:nvGrpSpPr>
      <p:grpSpPr>
        <a:xfrm>
          <a:off x="0" y="0"/>
          <a:ext cx="0" cy="0"/>
          <a:chOff x="0" y="0"/>
          <a:chExt cx="0" cy="0"/>
        </a:xfrm>
      </p:grpSpPr>
      <p:sp>
        <p:nvSpPr>
          <p:cNvPr id="304" name="Google Shape;30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Results</a:t>
            </a:r>
            <a:endParaRPr>
              <a:solidFill>
                <a:srgbClr val="FFFFFF"/>
              </a:solidFill>
              <a:latin typeface="Nunito"/>
              <a:ea typeface="Nunito"/>
              <a:cs typeface="Nunito"/>
              <a:sym typeface="Nunito"/>
            </a:endParaRPr>
          </a:p>
        </p:txBody>
      </p:sp>
      <p:sp>
        <p:nvSpPr>
          <p:cNvPr id="305" name="Google Shape;305;p37"/>
          <p:cNvSpPr txBox="1">
            <a:spLocks noGrp="1"/>
          </p:cNvSpPr>
          <p:nvPr>
            <p:ph type="body" idx="1"/>
          </p:nvPr>
        </p:nvSpPr>
        <p:spPr>
          <a:xfrm>
            <a:off x="311700" y="1152475"/>
            <a:ext cx="85206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Nunito"/>
              <a:ea typeface="Nunito"/>
              <a:cs typeface="Nunito"/>
              <a:sym typeface="Nunito"/>
            </a:endParaRPr>
          </a:p>
          <a:p>
            <a:pPr marL="0" lvl="0" indent="0" algn="l" rtl="0">
              <a:spcBef>
                <a:spcPts val="1600"/>
              </a:spcBef>
              <a:spcAft>
                <a:spcPts val="1600"/>
              </a:spcAft>
              <a:buNone/>
            </a:pPr>
            <a:endParaRPr/>
          </a:p>
        </p:txBody>
      </p:sp>
      <p:graphicFrame>
        <p:nvGraphicFramePr>
          <p:cNvPr id="306" name="Google Shape;306;p37"/>
          <p:cNvGraphicFramePr/>
          <p:nvPr/>
        </p:nvGraphicFramePr>
        <p:xfrm>
          <a:off x="952500" y="1809750"/>
          <a:ext cx="7239000" cy="1584840"/>
        </p:xfrm>
        <a:graphic>
          <a:graphicData uri="http://schemas.openxmlformats.org/drawingml/2006/table">
            <a:tbl>
              <a:tblPr>
                <a:noFill/>
                <a:tableStyleId>{4CAB9F99-720C-4F17-B709-5A78641BB508}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F1</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Precision</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Recall</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Negative</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0.46</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Mixt</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0.65</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0.68</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0.63</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Positive</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0.73</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0.72</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s">
                          <a:solidFill>
                            <a:srgbClr val="FFFFFF"/>
                          </a:solidFill>
                          <a:latin typeface="Nunito"/>
                          <a:ea typeface="Nunito"/>
                          <a:cs typeface="Nunito"/>
                          <a:sym typeface="Nunito"/>
                        </a:rPr>
                        <a:t>0.75</a:t>
                      </a:r>
                      <a:endParaRPr>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7" name="Google Shape;307;p37"/>
          <p:cNvSpPr txBox="1"/>
          <p:nvPr/>
        </p:nvSpPr>
        <p:spPr>
          <a:xfrm>
            <a:off x="2756325" y="2217350"/>
            <a:ext cx="1815600" cy="354300"/>
          </a:xfrm>
          <a:prstGeom prst="rect">
            <a:avLst/>
          </a:prstGeom>
          <a:noFill/>
          <a:ln w="38100" cap="flat" cmpd="sng">
            <a:solidFill>
              <a:srgbClr val="7BD3F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1"/>
        <p:cNvGrpSpPr/>
        <p:nvPr/>
      </p:nvGrpSpPr>
      <p:grpSpPr>
        <a:xfrm>
          <a:off x="0" y="0"/>
          <a:ext cx="0" cy="0"/>
          <a:chOff x="0" y="0"/>
          <a:chExt cx="0" cy="0"/>
        </a:xfrm>
      </p:grpSpPr>
      <p:sp>
        <p:nvSpPr>
          <p:cNvPr id="312" name="Google Shape;312;p38"/>
          <p:cNvSpPr/>
          <p:nvPr/>
        </p:nvSpPr>
        <p:spPr>
          <a:xfrm>
            <a:off x="5109513" y="3074738"/>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4227213" y="2512363"/>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3345000" y="1950000"/>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15" name="Google Shape;315;p38"/>
          <p:cNvGraphicFramePr/>
          <p:nvPr/>
        </p:nvGraphicFramePr>
        <p:xfrm>
          <a:off x="3355675" y="1970588"/>
          <a:ext cx="2630775" cy="1656225"/>
        </p:xfrm>
        <a:graphic>
          <a:graphicData uri="http://schemas.openxmlformats.org/drawingml/2006/table">
            <a:tbl>
              <a:tblPr>
                <a:noFill/>
                <a:tableStyleId>{4CAB9F99-720C-4F17-B709-5A78641BB508}</a:tableStyleId>
              </a:tblPr>
              <a:tblGrid>
                <a:gridCol w="876925">
                  <a:extLst>
                    <a:ext uri="{9D8B030D-6E8A-4147-A177-3AD203B41FA5}">
                      <a16:colId xmlns:a16="http://schemas.microsoft.com/office/drawing/2014/main" val="20000"/>
                    </a:ext>
                  </a:extLst>
                </a:gridCol>
                <a:gridCol w="876925">
                  <a:extLst>
                    <a:ext uri="{9D8B030D-6E8A-4147-A177-3AD203B41FA5}">
                      <a16:colId xmlns:a16="http://schemas.microsoft.com/office/drawing/2014/main" val="20001"/>
                    </a:ext>
                  </a:extLst>
                </a:gridCol>
                <a:gridCol w="876925">
                  <a:extLst>
                    <a:ext uri="{9D8B030D-6E8A-4147-A177-3AD203B41FA5}">
                      <a16:colId xmlns:a16="http://schemas.microsoft.com/office/drawing/2014/main" val="20002"/>
                    </a:ext>
                  </a:extLst>
                </a:gridCol>
              </a:tblGrid>
              <a:tr h="552075">
                <a:tc>
                  <a:txBody>
                    <a:bodyPr/>
                    <a:lstStyle/>
                    <a:p>
                      <a:pPr marL="0" lvl="0" indent="0" algn="ctr" rtl="0">
                        <a:spcBef>
                          <a:spcPts val="0"/>
                        </a:spcBef>
                        <a:spcAft>
                          <a:spcPts val="0"/>
                        </a:spcAft>
                        <a:buNone/>
                      </a:pPr>
                      <a:r>
                        <a:rPr lang="es" b="1">
                          <a:latin typeface="Nunito"/>
                          <a:ea typeface="Nunito"/>
                          <a:cs typeface="Nunito"/>
                          <a:sym typeface="Nunito"/>
                        </a:rPr>
                        <a:t>93</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31</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79</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52075">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48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Nunito"/>
                          <a:ea typeface="Nunito"/>
                          <a:cs typeface="Nunito"/>
                          <a:sym typeface="Nunito"/>
                        </a:rPr>
                        <a:t>146</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52075">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58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Nunito"/>
                          <a:ea typeface="Nunito"/>
                          <a:cs typeface="Nunito"/>
                          <a:sym typeface="Nunito"/>
                        </a:rPr>
                        <a:t>290</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Results</a:t>
            </a:r>
            <a:endParaRPr>
              <a:solidFill>
                <a:srgbClr val="FFFFFF"/>
              </a:solidFill>
              <a:latin typeface="Nunito"/>
              <a:ea typeface="Nunito"/>
              <a:cs typeface="Nunito"/>
              <a:sym typeface="Nunito"/>
            </a:endParaRPr>
          </a:p>
        </p:txBody>
      </p:sp>
      <p:sp>
        <p:nvSpPr>
          <p:cNvPr id="317" name="Google Shape;317;p38"/>
          <p:cNvSpPr txBox="1"/>
          <p:nvPr/>
        </p:nvSpPr>
        <p:spPr>
          <a:xfrm>
            <a:off x="2458350" y="2076850"/>
            <a:ext cx="987000" cy="1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Negative</a:t>
            </a:r>
            <a:endParaRPr sz="1200">
              <a:solidFill>
                <a:srgbClr val="FFFFFF"/>
              </a:solidFill>
              <a:latin typeface="Nunito"/>
              <a:ea typeface="Nunito"/>
              <a:cs typeface="Nunito"/>
              <a:sym typeface="Nunito"/>
            </a:endParaRPr>
          </a:p>
        </p:txBody>
      </p:sp>
      <p:sp>
        <p:nvSpPr>
          <p:cNvPr id="318" name="Google Shape;318;p38"/>
          <p:cNvSpPr txBox="1"/>
          <p:nvPr/>
        </p:nvSpPr>
        <p:spPr>
          <a:xfrm>
            <a:off x="2458350" y="3243875"/>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Positive</a:t>
            </a:r>
            <a:endParaRPr sz="1200">
              <a:solidFill>
                <a:srgbClr val="FFFFFF"/>
              </a:solidFill>
              <a:latin typeface="Nunito"/>
              <a:ea typeface="Nunito"/>
              <a:cs typeface="Nunito"/>
              <a:sym typeface="Nunito"/>
            </a:endParaRPr>
          </a:p>
        </p:txBody>
      </p:sp>
      <p:sp>
        <p:nvSpPr>
          <p:cNvPr id="319" name="Google Shape;319;p38"/>
          <p:cNvSpPr txBox="1"/>
          <p:nvPr/>
        </p:nvSpPr>
        <p:spPr>
          <a:xfrm>
            <a:off x="2458350" y="2634275"/>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Mixt</a:t>
            </a:r>
            <a:endParaRPr sz="1200">
              <a:solidFill>
                <a:srgbClr val="FFFFFF"/>
              </a:solidFill>
              <a:latin typeface="Nunito"/>
              <a:ea typeface="Nunito"/>
              <a:cs typeface="Nunito"/>
              <a:sym typeface="Nunito"/>
            </a:endParaRPr>
          </a:p>
        </p:txBody>
      </p:sp>
      <p:sp>
        <p:nvSpPr>
          <p:cNvPr id="320" name="Google Shape;320;p38"/>
          <p:cNvSpPr txBox="1"/>
          <p:nvPr/>
        </p:nvSpPr>
        <p:spPr>
          <a:xfrm>
            <a:off x="3371550" y="1529850"/>
            <a:ext cx="987000" cy="1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Negative</a:t>
            </a:r>
            <a:endParaRPr sz="1200">
              <a:solidFill>
                <a:srgbClr val="FFFFFF"/>
              </a:solidFill>
              <a:latin typeface="Nunito"/>
              <a:ea typeface="Nunito"/>
              <a:cs typeface="Nunito"/>
              <a:sym typeface="Nunito"/>
            </a:endParaRPr>
          </a:p>
        </p:txBody>
      </p:sp>
      <p:sp>
        <p:nvSpPr>
          <p:cNvPr id="321" name="Google Shape;321;p38"/>
          <p:cNvSpPr txBox="1"/>
          <p:nvPr/>
        </p:nvSpPr>
        <p:spPr>
          <a:xfrm>
            <a:off x="4412625" y="1529850"/>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Mixt</a:t>
            </a:r>
            <a:endParaRPr sz="1200">
              <a:solidFill>
                <a:srgbClr val="FFFFFF"/>
              </a:solidFill>
              <a:latin typeface="Nunito"/>
              <a:ea typeface="Nunito"/>
              <a:cs typeface="Nunito"/>
              <a:sym typeface="Nunito"/>
            </a:endParaRPr>
          </a:p>
        </p:txBody>
      </p:sp>
      <p:sp>
        <p:nvSpPr>
          <p:cNvPr id="322" name="Google Shape;322;p38"/>
          <p:cNvSpPr txBox="1"/>
          <p:nvPr/>
        </p:nvSpPr>
        <p:spPr>
          <a:xfrm>
            <a:off x="5227950" y="1554000"/>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Positive</a:t>
            </a:r>
            <a:endParaRPr sz="1200">
              <a:solidFill>
                <a:srgbClr val="FFFFFF"/>
              </a:solidFill>
              <a:latin typeface="Nunito"/>
              <a:ea typeface="Nunito"/>
              <a:cs typeface="Nunito"/>
              <a:sym typeface="Nunito"/>
            </a:endParaRPr>
          </a:p>
        </p:txBody>
      </p:sp>
      <p:sp>
        <p:nvSpPr>
          <p:cNvPr id="323" name="Google Shape;323;p38"/>
          <p:cNvSpPr/>
          <p:nvPr/>
        </p:nvSpPr>
        <p:spPr>
          <a:xfrm>
            <a:off x="3345875" y="2517150"/>
            <a:ext cx="2630700" cy="1109700"/>
          </a:xfrm>
          <a:prstGeom prst="rect">
            <a:avLst/>
          </a:prstGeom>
          <a:noFill/>
          <a:ln w="28575" cap="flat" cmpd="sng">
            <a:solidFill>
              <a:srgbClr val="7BD3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
        <p:cNvGrpSpPr/>
        <p:nvPr/>
      </p:nvGrpSpPr>
      <p:grpSpPr>
        <a:xfrm>
          <a:off x="0" y="0"/>
          <a:ext cx="0" cy="0"/>
          <a:chOff x="0" y="0"/>
          <a:chExt cx="0" cy="0"/>
        </a:xfrm>
      </p:grpSpPr>
      <p:sp>
        <p:nvSpPr>
          <p:cNvPr id="328" name="Google Shape;328;p39"/>
          <p:cNvSpPr/>
          <p:nvPr/>
        </p:nvSpPr>
        <p:spPr>
          <a:xfrm>
            <a:off x="5109513" y="3074738"/>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4227213" y="2512363"/>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3345000" y="1950000"/>
            <a:ext cx="8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1" name="Google Shape;331;p39"/>
          <p:cNvGraphicFramePr/>
          <p:nvPr/>
        </p:nvGraphicFramePr>
        <p:xfrm>
          <a:off x="3355675" y="1970588"/>
          <a:ext cx="2630775" cy="1656225"/>
        </p:xfrm>
        <a:graphic>
          <a:graphicData uri="http://schemas.openxmlformats.org/drawingml/2006/table">
            <a:tbl>
              <a:tblPr>
                <a:noFill/>
                <a:tableStyleId>{4CAB9F99-720C-4F17-B709-5A78641BB508}</a:tableStyleId>
              </a:tblPr>
              <a:tblGrid>
                <a:gridCol w="876925">
                  <a:extLst>
                    <a:ext uri="{9D8B030D-6E8A-4147-A177-3AD203B41FA5}">
                      <a16:colId xmlns:a16="http://schemas.microsoft.com/office/drawing/2014/main" val="20000"/>
                    </a:ext>
                  </a:extLst>
                </a:gridCol>
                <a:gridCol w="876925">
                  <a:extLst>
                    <a:ext uri="{9D8B030D-6E8A-4147-A177-3AD203B41FA5}">
                      <a16:colId xmlns:a16="http://schemas.microsoft.com/office/drawing/2014/main" val="20001"/>
                    </a:ext>
                  </a:extLst>
                </a:gridCol>
                <a:gridCol w="876925">
                  <a:extLst>
                    <a:ext uri="{9D8B030D-6E8A-4147-A177-3AD203B41FA5}">
                      <a16:colId xmlns:a16="http://schemas.microsoft.com/office/drawing/2014/main" val="20002"/>
                    </a:ext>
                  </a:extLst>
                </a:gridCol>
              </a:tblGrid>
              <a:tr h="552075">
                <a:tc>
                  <a:txBody>
                    <a:bodyPr/>
                    <a:lstStyle/>
                    <a:p>
                      <a:pPr marL="0" lvl="0" indent="0" algn="ctr" rtl="0">
                        <a:spcBef>
                          <a:spcPts val="0"/>
                        </a:spcBef>
                        <a:spcAft>
                          <a:spcPts val="0"/>
                        </a:spcAft>
                        <a:buNone/>
                      </a:pPr>
                      <a:r>
                        <a:rPr lang="es" b="1">
                          <a:latin typeface="Nunito"/>
                          <a:ea typeface="Nunito"/>
                          <a:cs typeface="Nunito"/>
                          <a:sym typeface="Nunito"/>
                        </a:rPr>
                        <a:t>93</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31</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79</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52075">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48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Nunito"/>
                          <a:ea typeface="Nunito"/>
                          <a:cs typeface="Nunito"/>
                          <a:sym typeface="Nunito"/>
                        </a:rPr>
                        <a:t>146</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52075">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58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FFFF"/>
                          </a:solidFill>
                          <a:latin typeface="Nunito"/>
                          <a:ea typeface="Nunito"/>
                          <a:cs typeface="Nunito"/>
                          <a:sym typeface="Nunito"/>
                        </a:rPr>
                        <a:t>38</a:t>
                      </a:r>
                      <a:endParaRPr>
                        <a:solidFill>
                          <a:srgbClr val="FFFFFF"/>
                        </a:solidFill>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s" b="1">
                          <a:latin typeface="Nunito"/>
                          <a:ea typeface="Nunito"/>
                          <a:cs typeface="Nunito"/>
                          <a:sym typeface="Nunito"/>
                        </a:rPr>
                        <a:t>290</a:t>
                      </a:r>
                      <a:endParaRPr b="1">
                        <a:latin typeface="Nunito"/>
                        <a:ea typeface="Nunito"/>
                        <a:cs typeface="Nunito"/>
                        <a:sym typeface="Nuni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2" name="Google Shape;33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Results</a:t>
            </a:r>
            <a:endParaRPr>
              <a:solidFill>
                <a:srgbClr val="FFFFFF"/>
              </a:solidFill>
              <a:latin typeface="Nunito"/>
              <a:ea typeface="Nunito"/>
              <a:cs typeface="Nunito"/>
              <a:sym typeface="Nunito"/>
            </a:endParaRPr>
          </a:p>
        </p:txBody>
      </p:sp>
      <p:sp>
        <p:nvSpPr>
          <p:cNvPr id="333" name="Google Shape;333;p39"/>
          <p:cNvSpPr txBox="1"/>
          <p:nvPr/>
        </p:nvSpPr>
        <p:spPr>
          <a:xfrm>
            <a:off x="2458350" y="2076850"/>
            <a:ext cx="987000" cy="1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Negative</a:t>
            </a:r>
            <a:endParaRPr sz="1200">
              <a:solidFill>
                <a:srgbClr val="FFFFFF"/>
              </a:solidFill>
              <a:latin typeface="Nunito"/>
              <a:ea typeface="Nunito"/>
              <a:cs typeface="Nunito"/>
              <a:sym typeface="Nunito"/>
            </a:endParaRPr>
          </a:p>
        </p:txBody>
      </p:sp>
      <p:sp>
        <p:nvSpPr>
          <p:cNvPr id="334" name="Google Shape;334;p39"/>
          <p:cNvSpPr txBox="1"/>
          <p:nvPr/>
        </p:nvSpPr>
        <p:spPr>
          <a:xfrm>
            <a:off x="2458350" y="3243875"/>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Positive</a:t>
            </a:r>
            <a:endParaRPr sz="1200">
              <a:solidFill>
                <a:srgbClr val="FFFFFF"/>
              </a:solidFill>
              <a:latin typeface="Nunito"/>
              <a:ea typeface="Nunito"/>
              <a:cs typeface="Nunito"/>
              <a:sym typeface="Nunito"/>
            </a:endParaRPr>
          </a:p>
        </p:txBody>
      </p:sp>
      <p:sp>
        <p:nvSpPr>
          <p:cNvPr id="335" name="Google Shape;335;p39"/>
          <p:cNvSpPr txBox="1"/>
          <p:nvPr/>
        </p:nvSpPr>
        <p:spPr>
          <a:xfrm>
            <a:off x="2458350" y="2634275"/>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Mixt</a:t>
            </a:r>
            <a:endParaRPr sz="1200">
              <a:solidFill>
                <a:srgbClr val="FFFFFF"/>
              </a:solidFill>
              <a:latin typeface="Nunito"/>
              <a:ea typeface="Nunito"/>
              <a:cs typeface="Nunito"/>
              <a:sym typeface="Nunito"/>
            </a:endParaRPr>
          </a:p>
        </p:txBody>
      </p:sp>
      <p:sp>
        <p:nvSpPr>
          <p:cNvPr id="336" name="Google Shape;336;p39"/>
          <p:cNvSpPr/>
          <p:nvPr/>
        </p:nvSpPr>
        <p:spPr>
          <a:xfrm rot="-10783803">
            <a:off x="6141444" y="2153089"/>
            <a:ext cx="254703" cy="165900"/>
          </a:xfrm>
          <a:prstGeom prst="rightArrow">
            <a:avLst>
              <a:gd name="adj1" fmla="val 50000"/>
              <a:gd name="adj2" fmla="val 50000"/>
            </a:avLst>
          </a:prstGeom>
          <a:solidFill>
            <a:srgbClr val="7BD3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txBox="1"/>
          <p:nvPr/>
        </p:nvSpPr>
        <p:spPr>
          <a:xfrm>
            <a:off x="3371550" y="1529850"/>
            <a:ext cx="987000" cy="1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Negative</a:t>
            </a:r>
            <a:endParaRPr sz="1200">
              <a:solidFill>
                <a:srgbClr val="FFFFFF"/>
              </a:solidFill>
              <a:latin typeface="Nunito"/>
              <a:ea typeface="Nunito"/>
              <a:cs typeface="Nunito"/>
              <a:sym typeface="Nunito"/>
            </a:endParaRPr>
          </a:p>
        </p:txBody>
      </p:sp>
      <p:sp>
        <p:nvSpPr>
          <p:cNvPr id="338" name="Google Shape;338;p39"/>
          <p:cNvSpPr txBox="1"/>
          <p:nvPr/>
        </p:nvSpPr>
        <p:spPr>
          <a:xfrm>
            <a:off x="4412625" y="1529850"/>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Mixt</a:t>
            </a:r>
            <a:endParaRPr sz="1200">
              <a:solidFill>
                <a:srgbClr val="FFFFFF"/>
              </a:solidFill>
              <a:latin typeface="Nunito"/>
              <a:ea typeface="Nunito"/>
              <a:cs typeface="Nunito"/>
              <a:sym typeface="Nunito"/>
            </a:endParaRPr>
          </a:p>
        </p:txBody>
      </p:sp>
      <p:sp>
        <p:nvSpPr>
          <p:cNvPr id="339" name="Google Shape;339;p39"/>
          <p:cNvSpPr txBox="1"/>
          <p:nvPr/>
        </p:nvSpPr>
        <p:spPr>
          <a:xfrm>
            <a:off x="5227950" y="1554000"/>
            <a:ext cx="773100" cy="1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Nunito"/>
                <a:ea typeface="Nunito"/>
                <a:cs typeface="Nunito"/>
                <a:sym typeface="Nunito"/>
              </a:rPr>
              <a:t>Positive</a:t>
            </a:r>
            <a:endParaRPr sz="1200">
              <a:solidFill>
                <a:srgbClr val="FFFFFF"/>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3"/>
        <p:cNvGrpSpPr/>
        <p:nvPr/>
      </p:nvGrpSpPr>
      <p:grpSpPr>
        <a:xfrm>
          <a:off x="0" y="0"/>
          <a:ext cx="0" cy="0"/>
          <a:chOff x="0" y="0"/>
          <a:chExt cx="0" cy="0"/>
        </a:xfrm>
      </p:grpSpPr>
      <p:sp>
        <p:nvSpPr>
          <p:cNvPr id="344" name="Google Shape;34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Misclassification Pattern</a:t>
            </a:r>
            <a:endParaRPr>
              <a:solidFill>
                <a:srgbClr val="FFFFFF"/>
              </a:solidFill>
              <a:latin typeface="Nunito"/>
              <a:ea typeface="Nunito"/>
              <a:cs typeface="Nunito"/>
              <a:sym typeface="Nunito"/>
            </a:endParaRPr>
          </a:p>
        </p:txBody>
      </p:sp>
      <p:sp>
        <p:nvSpPr>
          <p:cNvPr id="345" name="Google Shape;345;p40"/>
          <p:cNvSpPr txBox="1">
            <a:spLocks noGrp="1"/>
          </p:cNvSpPr>
          <p:nvPr>
            <p:ph type="body" idx="1"/>
          </p:nvPr>
        </p:nvSpPr>
        <p:spPr>
          <a:xfrm>
            <a:off x="2242300" y="1857975"/>
            <a:ext cx="4413300" cy="12102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s">
                <a:solidFill>
                  <a:srgbClr val="FFFFFF"/>
                </a:solidFill>
                <a:latin typeface="Nunito"/>
                <a:ea typeface="Nunito"/>
                <a:cs typeface="Nunito"/>
                <a:sym typeface="Nunito"/>
              </a:rPr>
              <a:t>Paintings with </a:t>
            </a:r>
            <a:r>
              <a:rPr lang="es">
                <a:solidFill>
                  <a:srgbClr val="7BD3F8"/>
                </a:solidFill>
                <a:latin typeface="Nunito"/>
                <a:ea typeface="Nunito"/>
                <a:cs typeface="Nunito"/>
                <a:sym typeface="Nunito"/>
              </a:rPr>
              <a:t>human faces </a:t>
            </a:r>
            <a:r>
              <a:rPr lang="es">
                <a:solidFill>
                  <a:srgbClr val="FFFFFF"/>
                </a:solidFill>
                <a:latin typeface="Nunito"/>
                <a:ea typeface="Nunito"/>
                <a:cs typeface="Nunito"/>
                <a:sym typeface="Nunito"/>
              </a:rPr>
              <a:t>or </a:t>
            </a:r>
            <a:r>
              <a:rPr lang="es">
                <a:solidFill>
                  <a:srgbClr val="7BD3F8"/>
                </a:solidFill>
                <a:latin typeface="Nunito"/>
                <a:ea typeface="Nunito"/>
                <a:cs typeface="Nunito"/>
                <a:sym typeface="Nunito"/>
              </a:rPr>
              <a:t>bodies </a:t>
            </a:r>
            <a:r>
              <a:rPr lang="es">
                <a:solidFill>
                  <a:srgbClr val="FFFFFF"/>
                </a:solidFill>
                <a:latin typeface="Nunito"/>
                <a:ea typeface="Nunito"/>
                <a:cs typeface="Nunito"/>
                <a:sym typeface="Nunito"/>
              </a:rPr>
              <a:t>tend to be classified as positive even if they are not. </a:t>
            </a:r>
            <a:endParaRPr>
              <a:solidFill>
                <a:srgbClr val="FFFFFF"/>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1"/>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351" name="Google Shape;351;p41"/>
          <p:cNvPicPr preferRelativeResize="0"/>
          <p:nvPr/>
        </p:nvPicPr>
        <p:blipFill>
          <a:blip r:embed="rId3">
            <a:alphaModFix/>
          </a:blip>
          <a:stretch>
            <a:fillRect/>
          </a:stretch>
        </p:blipFill>
        <p:spPr>
          <a:xfrm>
            <a:off x="952675" y="248825"/>
            <a:ext cx="7348824" cy="4625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450325" y="420676"/>
            <a:ext cx="6243349" cy="4155275"/>
          </a:xfrm>
          <a:prstGeom prst="rect">
            <a:avLst/>
          </a:prstGeom>
          <a:noFill/>
          <a:ln>
            <a:noFill/>
          </a:ln>
        </p:spPr>
      </p:pic>
      <p:sp>
        <p:nvSpPr>
          <p:cNvPr id="69" name="Google Shape;69;p15"/>
          <p:cNvSpPr txBox="1"/>
          <p:nvPr/>
        </p:nvSpPr>
        <p:spPr>
          <a:xfrm>
            <a:off x="7900375" y="9916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The Blue Boy</a:t>
            </a:r>
            <a:r>
              <a:rPr lang="es" sz="1000" i="1">
                <a:solidFill>
                  <a:srgbClr val="F3F3F3"/>
                </a:solidFill>
                <a:latin typeface="Nunito Light"/>
                <a:ea typeface="Nunito Light"/>
                <a:cs typeface="Nunito Light"/>
                <a:sym typeface="Nunito Light"/>
              </a:rPr>
              <a:t> </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(1770)</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Thomas Gainsborough</a:t>
            </a:r>
            <a:endParaRPr sz="1100">
              <a:solidFill>
                <a:srgbClr val="F3F3F3"/>
              </a:solidFill>
              <a:latin typeface="Nunito Light"/>
              <a:ea typeface="Nunito Light"/>
              <a:cs typeface="Nunito Light"/>
              <a:sym typeface="Nunito Light"/>
            </a:endParaRPr>
          </a:p>
        </p:txBody>
      </p:sp>
      <p:sp>
        <p:nvSpPr>
          <p:cNvPr id="70" name="Google Shape;70;p15"/>
          <p:cNvSpPr txBox="1"/>
          <p:nvPr/>
        </p:nvSpPr>
        <p:spPr>
          <a:xfrm>
            <a:off x="119525" y="10918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Django Unchained</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(2012)</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Tarantino</a:t>
            </a:r>
            <a:endParaRPr sz="1100">
              <a:solidFill>
                <a:srgbClr val="F3F3F3"/>
              </a:solidFill>
              <a:latin typeface="Nunito Light"/>
              <a:ea typeface="Nunito Light"/>
              <a:cs typeface="Nunito Light"/>
              <a:sym typeface="Nuni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357" name="Google Shape;357;p42"/>
          <p:cNvPicPr preferRelativeResize="0"/>
          <p:nvPr/>
        </p:nvPicPr>
        <p:blipFill>
          <a:blip r:embed="rId3">
            <a:alphaModFix/>
          </a:blip>
          <a:stretch>
            <a:fillRect/>
          </a:stretch>
        </p:blipFill>
        <p:spPr>
          <a:xfrm>
            <a:off x="952675" y="248825"/>
            <a:ext cx="7348824" cy="4625174"/>
          </a:xfrm>
          <a:prstGeom prst="rect">
            <a:avLst/>
          </a:prstGeom>
          <a:noFill/>
          <a:ln>
            <a:noFill/>
          </a:ln>
        </p:spPr>
      </p:pic>
      <p:sp>
        <p:nvSpPr>
          <p:cNvPr id="358" name="Google Shape;358;p42"/>
          <p:cNvSpPr txBox="1"/>
          <p:nvPr/>
        </p:nvSpPr>
        <p:spPr>
          <a:xfrm>
            <a:off x="6848775"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42"/>
          <p:cNvSpPr txBox="1"/>
          <p:nvPr/>
        </p:nvSpPr>
        <p:spPr>
          <a:xfrm>
            <a:off x="2520475" y="27667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42"/>
          <p:cNvSpPr txBox="1"/>
          <p:nvPr/>
        </p:nvSpPr>
        <p:spPr>
          <a:xfrm>
            <a:off x="39703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366" name="Google Shape;366;p43"/>
          <p:cNvPicPr preferRelativeResize="0"/>
          <p:nvPr/>
        </p:nvPicPr>
        <p:blipFill>
          <a:blip r:embed="rId3">
            <a:alphaModFix/>
          </a:blip>
          <a:stretch>
            <a:fillRect/>
          </a:stretch>
        </p:blipFill>
        <p:spPr>
          <a:xfrm>
            <a:off x="952675" y="248825"/>
            <a:ext cx="7348824" cy="4625174"/>
          </a:xfrm>
          <a:prstGeom prst="rect">
            <a:avLst/>
          </a:prstGeom>
          <a:noFill/>
          <a:ln>
            <a:noFill/>
          </a:ln>
        </p:spPr>
      </p:pic>
      <p:sp>
        <p:nvSpPr>
          <p:cNvPr id="367" name="Google Shape;367;p43"/>
          <p:cNvSpPr txBox="1"/>
          <p:nvPr/>
        </p:nvSpPr>
        <p:spPr>
          <a:xfrm>
            <a:off x="61031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43"/>
          <p:cNvSpPr txBox="1"/>
          <p:nvPr/>
        </p:nvSpPr>
        <p:spPr>
          <a:xfrm>
            <a:off x="2506675"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3"/>
          <p:cNvSpPr txBox="1"/>
          <p:nvPr/>
        </p:nvSpPr>
        <p:spPr>
          <a:xfrm>
            <a:off x="68148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43"/>
          <p:cNvSpPr txBox="1"/>
          <p:nvPr/>
        </p:nvSpPr>
        <p:spPr>
          <a:xfrm>
            <a:off x="10706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43"/>
          <p:cNvSpPr txBox="1"/>
          <p:nvPr/>
        </p:nvSpPr>
        <p:spPr>
          <a:xfrm>
            <a:off x="3936325"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43"/>
          <p:cNvSpPr txBox="1"/>
          <p:nvPr/>
        </p:nvSpPr>
        <p:spPr>
          <a:xfrm>
            <a:off x="39703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4"/>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378" name="Google Shape;378;p44"/>
          <p:cNvPicPr preferRelativeResize="0"/>
          <p:nvPr/>
        </p:nvPicPr>
        <p:blipFill>
          <a:blip r:embed="rId3">
            <a:alphaModFix/>
          </a:blip>
          <a:stretch>
            <a:fillRect/>
          </a:stretch>
        </p:blipFill>
        <p:spPr>
          <a:xfrm>
            <a:off x="952675" y="248825"/>
            <a:ext cx="7348824" cy="4625174"/>
          </a:xfrm>
          <a:prstGeom prst="rect">
            <a:avLst/>
          </a:prstGeom>
          <a:noFill/>
          <a:ln>
            <a:noFill/>
          </a:ln>
        </p:spPr>
      </p:pic>
      <p:sp>
        <p:nvSpPr>
          <p:cNvPr id="379" name="Google Shape;379;p44"/>
          <p:cNvSpPr txBox="1"/>
          <p:nvPr/>
        </p:nvSpPr>
        <p:spPr>
          <a:xfrm>
            <a:off x="61031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44"/>
          <p:cNvSpPr txBox="1"/>
          <p:nvPr/>
        </p:nvSpPr>
        <p:spPr>
          <a:xfrm>
            <a:off x="2506675"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4"/>
          <p:cNvSpPr txBox="1"/>
          <p:nvPr/>
        </p:nvSpPr>
        <p:spPr>
          <a:xfrm>
            <a:off x="68148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44"/>
          <p:cNvSpPr txBox="1"/>
          <p:nvPr/>
        </p:nvSpPr>
        <p:spPr>
          <a:xfrm>
            <a:off x="10706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44"/>
          <p:cNvSpPr txBox="1"/>
          <p:nvPr/>
        </p:nvSpPr>
        <p:spPr>
          <a:xfrm>
            <a:off x="3936325"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44"/>
          <p:cNvSpPr txBox="1"/>
          <p:nvPr/>
        </p:nvSpPr>
        <p:spPr>
          <a:xfrm>
            <a:off x="681480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4"/>
          <p:cNvSpPr txBox="1"/>
          <p:nvPr/>
        </p:nvSpPr>
        <p:spPr>
          <a:xfrm>
            <a:off x="752645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4"/>
          <p:cNvSpPr txBox="1"/>
          <p:nvPr/>
        </p:nvSpPr>
        <p:spPr>
          <a:xfrm>
            <a:off x="39703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392" name="Google Shape;392;p45"/>
          <p:cNvPicPr preferRelativeResize="0"/>
          <p:nvPr/>
        </p:nvPicPr>
        <p:blipFill>
          <a:blip r:embed="rId3">
            <a:alphaModFix/>
          </a:blip>
          <a:stretch>
            <a:fillRect/>
          </a:stretch>
        </p:blipFill>
        <p:spPr>
          <a:xfrm>
            <a:off x="952675" y="248825"/>
            <a:ext cx="7348824" cy="4625174"/>
          </a:xfrm>
          <a:prstGeom prst="rect">
            <a:avLst/>
          </a:prstGeom>
          <a:noFill/>
          <a:ln>
            <a:noFill/>
          </a:ln>
        </p:spPr>
      </p:pic>
      <p:sp>
        <p:nvSpPr>
          <p:cNvPr id="393" name="Google Shape;393;p45"/>
          <p:cNvSpPr txBox="1"/>
          <p:nvPr/>
        </p:nvSpPr>
        <p:spPr>
          <a:xfrm>
            <a:off x="61031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5"/>
          <p:cNvSpPr txBox="1"/>
          <p:nvPr/>
        </p:nvSpPr>
        <p:spPr>
          <a:xfrm>
            <a:off x="2506675"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45"/>
          <p:cNvSpPr txBox="1"/>
          <p:nvPr/>
        </p:nvSpPr>
        <p:spPr>
          <a:xfrm>
            <a:off x="68148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5"/>
          <p:cNvSpPr txBox="1"/>
          <p:nvPr/>
        </p:nvSpPr>
        <p:spPr>
          <a:xfrm>
            <a:off x="10706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45"/>
          <p:cNvSpPr txBox="1"/>
          <p:nvPr/>
        </p:nvSpPr>
        <p:spPr>
          <a:xfrm>
            <a:off x="3936325"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45"/>
          <p:cNvSpPr txBox="1"/>
          <p:nvPr/>
        </p:nvSpPr>
        <p:spPr>
          <a:xfrm>
            <a:off x="681480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5"/>
          <p:cNvSpPr txBox="1"/>
          <p:nvPr/>
        </p:nvSpPr>
        <p:spPr>
          <a:xfrm>
            <a:off x="752645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5"/>
          <p:cNvSpPr txBox="1"/>
          <p:nvPr/>
        </p:nvSpPr>
        <p:spPr>
          <a:xfrm>
            <a:off x="3936325"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45"/>
          <p:cNvSpPr txBox="1"/>
          <p:nvPr/>
        </p:nvSpPr>
        <p:spPr>
          <a:xfrm>
            <a:off x="4675575"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45"/>
          <p:cNvSpPr txBox="1"/>
          <p:nvPr/>
        </p:nvSpPr>
        <p:spPr>
          <a:xfrm>
            <a:off x="6103150"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45"/>
          <p:cNvSpPr txBox="1"/>
          <p:nvPr/>
        </p:nvSpPr>
        <p:spPr>
          <a:xfrm>
            <a:off x="5389363"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45"/>
          <p:cNvSpPr txBox="1"/>
          <p:nvPr/>
        </p:nvSpPr>
        <p:spPr>
          <a:xfrm>
            <a:off x="39703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p:nvPr/>
        </p:nvSpPr>
        <p:spPr>
          <a:xfrm rot="-5400000">
            <a:off x="-674650" y="2420675"/>
            <a:ext cx="2227200" cy="3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Incorrectly Classified</a:t>
            </a:r>
            <a:endParaRPr>
              <a:latin typeface="Nunito"/>
              <a:ea typeface="Nunito"/>
              <a:cs typeface="Nunito"/>
              <a:sym typeface="Nunito"/>
            </a:endParaRPr>
          </a:p>
        </p:txBody>
      </p:sp>
      <p:pic>
        <p:nvPicPr>
          <p:cNvPr id="410" name="Google Shape;410;p46"/>
          <p:cNvPicPr preferRelativeResize="0"/>
          <p:nvPr/>
        </p:nvPicPr>
        <p:blipFill>
          <a:blip r:embed="rId3">
            <a:alphaModFix/>
          </a:blip>
          <a:stretch>
            <a:fillRect/>
          </a:stretch>
        </p:blipFill>
        <p:spPr>
          <a:xfrm>
            <a:off x="952675" y="248825"/>
            <a:ext cx="7348824" cy="4625174"/>
          </a:xfrm>
          <a:prstGeom prst="rect">
            <a:avLst/>
          </a:prstGeom>
          <a:noFill/>
          <a:ln>
            <a:noFill/>
          </a:ln>
        </p:spPr>
      </p:pic>
      <p:sp>
        <p:nvSpPr>
          <p:cNvPr id="411" name="Google Shape;411;p46"/>
          <p:cNvSpPr txBox="1"/>
          <p:nvPr/>
        </p:nvSpPr>
        <p:spPr>
          <a:xfrm>
            <a:off x="61031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46"/>
          <p:cNvSpPr txBox="1"/>
          <p:nvPr/>
        </p:nvSpPr>
        <p:spPr>
          <a:xfrm>
            <a:off x="2506675"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6"/>
          <p:cNvSpPr txBox="1"/>
          <p:nvPr/>
        </p:nvSpPr>
        <p:spPr>
          <a:xfrm>
            <a:off x="68148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
          <p:cNvSpPr txBox="1"/>
          <p:nvPr/>
        </p:nvSpPr>
        <p:spPr>
          <a:xfrm>
            <a:off x="1070650"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46"/>
          <p:cNvSpPr txBox="1"/>
          <p:nvPr/>
        </p:nvSpPr>
        <p:spPr>
          <a:xfrm>
            <a:off x="3936325" y="1815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6"/>
          <p:cNvSpPr txBox="1"/>
          <p:nvPr/>
        </p:nvSpPr>
        <p:spPr>
          <a:xfrm>
            <a:off x="681480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46"/>
          <p:cNvSpPr txBox="1"/>
          <p:nvPr/>
        </p:nvSpPr>
        <p:spPr>
          <a:xfrm>
            <a:off x="7526450" y="25717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46"/>
          <p:cNvSpPr txBox="1"/>
          <p:nvPr/>
        </p:nvSpPr>
        <p:spPr>
          <a:xfrm>
            <a:off x="3936325"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6"/>
          <p:cNvSpPr txBox="1"/>
          <p:nvPr/>
        </p:nvSpPr>
        <p:spPr>
          <a:xfrm>
            <a:off x="4675575"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46"/>
          <p:cNvSpPr txBox="1"/>
          <p:nvPr/>
        </p:nvSpPr>
        <p:spPr>
          <a:xfrm>
            <a:off x="6103150"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46"/>
          <p:cNvSpPr txBox="1"/>
          <p:nvPr/>
        </p:nvSpPr>
        <p:spPr>
          <a:xfrm>
            <a:off x="5389363" y="33658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46"/>
          <p:cNvSpPr txBox="1"/>
          <p:nvPr/>
        </p:nvSpPr>
        <p:spPr>
          <a:xfrm>
            <a:off x="3248000" y="4159950"/>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6"/>
          <p:cNvSpPr txBox="1"/>
          <p:nvPr/>
        </p:nvSpPr>
        <p:spPr>
          <a:xfrm>
            <a:off x="6103150" y="420187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6"/>
          <p:cNvSpPr txBox="1"/>
          <p:nvPr/>
        </p:nvSpPr>
        <p:spPr>
          <a:xfrm>
            <a:off x="3970300" y="248825"/>
            <a:ext cx="669600" cy="7941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7"/>
          <p:cNvSpPr txBox="1">
            <a:spLocks noGrp="1"/>
          </p:cNvSpPr>
          <p:nvPr>
            <p:ph type="title"/>
          </p:nvPr>
        </p:nvSpPr>
        <p:spPr>
          <a:xfrm>
            <a:off x="311700" y="445025"/>
            <a:ext cx="8520600" cy="4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But why is this?</a:t>
            </a:r>
            <a:endParaRPr sz="2400">
              <a:latin typeface="Nunito"/>
              <a:ea typeface="Nunito"/>
              <a:cs typeface="Nunito"/>
              <a:sym typeface="Nunito"/>
            </a:endParaRPr>
          </a:p>
        </p:txBody>
      </p:sp>
      <p:pic>
        <p:nvPicPr>
          <p:cNvPr id="430" name="Google Shape;430;p47"/>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8275" y="1566975"/>
            <a:ext cx="2930076" cy="1410850"/>
          </a:xfrm>
          <a:prstGeom prst="rect">
            <a:avLst/>
          </a:prstGeom>
          <a:noFill/>
          <a:ln>
            <a:noFill/>
          </a:ln>
        </p:spPr>
      </p:pic>
      <p:sp>
        <p:nvSpPr>
          <p:cNvPr id="431" name="Google Shape;431;p47"/>
          <p:cNvSpPr txBox="1"/>
          <p:nvPr/>
        </p:nvSpPr>
        <p:spPr>
          <a:xfrm>
            <a:off x="697250" y="29368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32" name="Google Shape;432;p47"/>
          <p:cNvSpPr txBox="1"/>
          <p:nvPr/>
        </p:nvSpPr>
        <p:spPr>
          <a:xfrm>
            <a:off x="1002050" y="12604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Face by Sentiment</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8"/>
          <p:cNvSpPr txBox="1">
            <a:spLocks noGrp="1"/>
          </p:cNvSpPr>
          <p:nvPr>
            <p:ph type="title"/>
          </p:nvPr>
        </p:nvSpPr>
        <p:spPr>
          <a:xfrm>
            <a:off x="311700" y="445025"/>
            <a:ext cx="8520600" cy="4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But why is this?</a:t>
            </a:r>
            <a:endParaRPr sz="2400">
              <a:latin typeface="Nunito"/>
              <a:ea typeface="Nunito"/>
              <a:cs typeface="Nunito"/>
              <a:sym typeface="Nunito"/>
            </a:endParaRPr>
          </a:p>
        </p:txBody>
      </p:sp>
      <p:pic>
        <p:nvPicPr>
          <p:cNvPr id="438" name="Google Shape;438;p4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68625" y="1583525"/>
            <a:ext cx="2771475" cy="1410850"/>
          </a:xfrm>
          <a:prstGeom prst="rect">
            <a:avLst/>
          </a:prstGeom>
          <a:noFill/>
          <a:ln>
            <a:noFill/>
          </a:ln>
        </p:spPr>
      </p:pic>
      <p:pic>
        <p:nvPicPr>
          <p:cNvPr id="439" name="Google Shape;439;p4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8275" y="1566975"/>
            <a:ext cx="2930076" cy="1410850"/>
          </a:xfrm>
          <a:prstGeom prst="rect">
            <a:avLst/>
          </a:prstGeom>
          <a:noFill/>
          <a:ln>
            <a:noFill/>
          </a:ln>
        </p:spPr>
      </p:pic>
      <p:sp>
        <p:nvSpPr>
          <p:cNvPr id="440" name="Google Shape;440;p48"/>
          <p:cNvSpPr txBox="1"/>
          <p:nvPr/>
        </p:nvSpPr>
        <p:spPr>
          <a:xfrm>
            <a:off x="697250" y="29368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41" name="Google Shape;441;p48"/>
          <p:cNvSpPr txBox="1"/>
          <p:nvPr/>
        </p:nvSpPr>
        <p:spPr>
          <a:xfrm>
            <a:off x="3669050" y="29368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42" name="Google Shape;442;p48"/>
          <p:cNvSpPr txBox="1"/>
          <p:nvPr/>
        </p:nvSpPr>
        <p:spPr>
          <a:xfrm>
            <a:off x="1002050" y="12604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Face by Sentiment</a:t>
            </a:r>
            <a:endParaRPr sz="1100"/>
          </a:p>
        </p:txBody>
      </p:sp>
      <p:sp>
        <p:nvSpPr>
          <p:cNvPr id="443" name="Google Shape;443;p48"/>
          <p:cNvSpPr txBox="1"/>
          <p:nvPr/>
        </p:nvSpPr>
        <p:spPr>
          <a:xfrm>
            <a:off x="3973850" y="1260400"/>
            <a:ext cx="15327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Body by Sentiment</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9"/>
          <p:cNvSpPr txBox="1">
            <a:spLocks noGrp="1"/>
          </p:cNvSpPr>
          <p:nvPr>
            <p:ph type="title"/>
          </p:nvPr>
        </p:nvSpPr>
        <p:spPr>
          <a:xfrm>
            <a:off x="311700" y="445025"/>
            <a:ext cx="8520600" cy="4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But why is this?</a:t>
            </a:r>
            <a:endParaRPr sz="2400">
              <a:latin typeface="Nunito"/>
              <a:ea typeface="Nunito"/>
              <a:cs typeface="Nunito"/>
              <a:sym typeface="Nunito"/>
            </a:endParaRPr>
          </a:p>
        </p:txBody>
      </p:sp>
      <p:pic>
        <p:nvPicPr>
          <p:cNvPr id="449" name="Google Shape;449;p4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68625" y="1583525"/>
            <a:ext cx="2771475" cy="1410850"/>
          </a:xfrm>
          <a:prstGeom prst="rect">
            <a:avLst/>
          </a:prstGeom>
          <a:noFill/>
          <a:ln>
            <a:noFill/>
          </a:ln>
        </p:spPr>
      </p:pic>
      <p:pic>
        <p:nvPicPr>
          <p:cNvPr id="450" name="Google Shape;450;p4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8275" y="1566975"/>
            <a:ext cx="2930076" cy="1410850"/>
          </a:xfrm>
          <a:prstGeom prst="rect">
            <a:avLst/>
          </a:prstGeom>
          <a:noFill/>
          <a:ln>
            <a:noFill/>
          </a:ln>
        </p:spPr>
      </p:pic>
      <p:sp>
        <p:nvSpPr>
          <p:cNvPr id="451" name="Google Shape;451;p49"/>
          <p:cNvSpPr txBox="1"/>
          <p:nvPr/>
        </p:nvSpPr>
        <p:spPr>
          <a:xfrm>
            <a:off x="697250" y="29368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52" name="Google Shape;452;p49"/>
          <p:cNvSpPr txBox="1"/>
          <p:nvPr/>
        </p:nvSpPr>
        <p:spPr>
          <a:xfrm>
            <a:off x="3669050" y="29368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53" name="Google Shape;453;p49"/>
          <p:cNvSpPr txBox="1"/>
          <p:nvPr/>
        </p:nvSpPr>
        <p:spPr>
          <a:xfrm>
            <a:off x="1002050" y="1260400"/>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Face by Sentiment</a:t>
            </a:r>
            <a:endParaRPr sz="1100"/>
          </a:p>
        </p:txBody>
      </p:sp>
      <p:sp>
        <p:nvSpPr>
          <p:cNvPr id="454" name="Google Shape;454;p49"/>
          <p:cNvSpPr txBox="1"/>
          <p:nvPr/>
        </p:nvSpPr>
        <p:spPr>
          <a:xfrm>
            <a:off x="3973850" y="1260400"/>
            <a:ext cx="15327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Body by Sentiment</a:t>
            </a:r>
            <a:endParaRPr sz="1100"/>
          </a:p>
        </p:txBody>
      </p:sp>
      <p:pic>
        <p:nvPicPr>
          <p:cNvPr id="455" name="Google Shape;455;p4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092500" y="1583525"/>
            <a:ext cx="2625874" cy="1394300"/>
          </a:xfrm>
          <a:prstGeom prst="rect">
            <a:avLst/>
          </a:prstGeom>
          <a:noFill/>
          <a:ln>
            <a:noFill/>
          </a:ln>
        </p:spPr>
      </p:pic>
      <p:sp>
        <p:nvSpPr>
          <p:cNvPr id="456" name="Google Shape;456;p49"/>
          <p:cNvSpPr txBox="1"/>
          <p:nvPr/>
        </p:nvSpPr>
        <p:spPr>
          <a:xfrm>
            <a:off x="6509700" y="2918175"/>
            <a:ext cx="25512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mixt           negative       positive</a:t>
            </a:r>
            <a:endParaRPr sz="1100"/>
          </a:p>
        </p:txBody>
      </p:sp>
      <p:sp>
        <p:nvSpPr>
          <p:cNvPr id="457" name="Google Shape;457;p49"/>
          <p:cNvSpPr txBox="1"/>
          <p:nvPr/>
        </p:nvSpPr>
        <p:spPr>
          <a:xfrm>
            <a:off x="6798175" y="1302075"/>
            <a:ext cx="1532700" cy="1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t>None by Sentiment</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1"/>
        <p:cNvGrpSpPr/>
        <p:nvPr/>
      </p:nvGrpSpPr>
      <p:grpSpPr>
        <a:xfrm>
          <a:off x="0" y="0"/>
          <a:ext cx="0" cy="0"/>
          <a:chOff x="0" y="0"/>
          <a:chExt cx="0" cy="0"/>
        </a:xfrm>
      </p:grpSpPr>
      <p:sp>
        <p:nvSpPr>
          <p:cNvPr id="462" name="Google Shape;462;p50"/>
          <p:cNvSpPr txBox="1">
            <a:spLocks noGrp="1"/>
          </p:cNvSpPr>
          <p:nvPr>
            <p:ph type="title"/>
          </p:nvPr>
        </p:nvSpPr>
        <p:spPr>
          <a:xfrm>
            <a:off x="2961400" y="1999050"/>
            <a:ext cx="347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Correctly Classified</a:t>
            </a:r>
            <a:endParaRPr>
              <a:solidFill>
                <a:srgbClr val="FFFFFF"/>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Correctly Classified </a:t>
            </a:r>
            <a:endParaRPr sz="2400">
              <a:latin typeface="Nunito"/>
              <a:ea typeface="Nunito"/>
              <a:cs typeface="Nunito"/>
              <a:sym typeface="Nunito"/>
            </a:endParaRPr>
          </a:p>
        </p:txBody>
      </p:sp>
      <p:pic>
        <p:nvPicPr>
          <p:cNvPr id="468" name="Google Shape;468;p51"/>
          <p:cNvPicPr preferRelativeResize="0"/>
          <p:nvPr/>
        </p:nvPicPr>
        <p:blipFill>
          <a:blip r:embed="rId3">
            <a:alphaModFix/>
          </a:blip>
          <a:stretch>
            <a:fillRect/>
          </a:stretch>
        </p:blipFill>
        <p:spPr>
          <a:xfrm>
            <a:off x="152400" y="1170125"/>
            <a:ext cx="8839201" cy="35873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384688" y="450413"/>
            <a:ext cx="6374626" cy="4242675"/>
          </a:xfrm>
          <a:prstGeom prst="rect">
            <a:avLst/>
          </a:prstGeom>
          <a:noFill/>
          <a:ln>
            <a:noFill/>
          </a:ln>
        </p:spPr>
      </p:pic>
      <p:sp>
        <p:nvSpPr>
          <p:cNvPr id="76" name="Google Shape;76;p16"/>
          <p:cNvSpPr txBox="1"/>
          <p:nvPr/>
        </p:nvSpPr>
        <p:spPr>
          <a:xfrm>
            <a:off x="7900375" y="9916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Ophelia</a:t>
            </a:r>
            <a:r>
              <a:rPr lang="es" sz="1000" i="1">
                <a:solidFill>
                  <a:srgbClr val="F3F3F3"/>
                </a:solidFill>
                <a:latin typeface="Nunito Light"/>
                <a:ea typeface="Nunito Light"/>
                <a:cs typeface="Nunito Light"/>
                <a:sym typeface="Nunito Light"/>
              </a:rPr>
              <a:t> </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(1851-1852)</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John Everett Millais</a:t>
            </a:r>
            <a:endParaRPr sz="1100">
              <a:solidFill>
                <a:srgbClr val="F3F3F3"/>
              </a:solidFill>
              <a:latin typeface="Nunito Light"/>
              <a:ea typeface="Nunito Light"/>
              <a:cs typeface="Nunito Light"/>
              <a:sym typeface="Nunito Light"/>
            </a:endParaRPr>
          </a:p>
        </p:txBody>
      </p:sp>
      <p:sp>
        <p:nvSpPr>
          <p:cNvPr id="77" name="Google Shape;77;p16"/>
          <p:cNvSpPr txBox="1"/>
          <p:nvPr/>
        </p:nvSpPr>
        <p:spPr>
          <a:xfrm>
            <a:off x="86300" y="1031350"/>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Melancholia</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(2011)</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Lars Von Trier</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endParaRPr sz="1100">
              <a:solidFill>
                <a:srgbClr val="F3F3F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Correctly Classified as Positive</a:t>
            </a:r>
            <a:endParaRPr sz="2400">
              <a:latin typeface="Nunito"/>
              <a:ea typeface="Nunito"/>
              <a:cs typeface="Nunito"/>
              <a:sym typeface="Nunito"/>
            </a:endParaRPr>
          </a:p>
        </p:txBody>
      </p:sp>
      <p:pic>
        <p:nvPicPr>
          <p:cNvPr id="474" name="Google Shape;474;p52"/>
          <p:cNvPicPr preferRelativeResize="0"/>
          <p:nvPr/>
        </p:nvPicPr>
        <p:blipFill>
          <a:blip r:embed="rId3">
            <a:alphaModFix/>
          </a:blip>
          <a:stretch>
            <a:fillRect/>
          </a:stretch>
        </p:blipFill>
        <p:spPr>
          <a:xfrm>
            <a:off x="3249925" y="1781200"/>
            <a:ext cx="2885676" cy="2267722"/>
          </a:xfrm>
          <a:prstGeom prst="rect">
            <a:avLst/>
          </a:prstGeom>
          <a:noFill/>
          <a:ln>
            <a:noFill/>
          </a:ln>
        </p:spPr>
      </p:pic>
      <p:pic>
        <p:nvPicPr>
          <p:cNvPr id="475" name="Google Shape;475;p52"/>
          <p:cNvPicPr preferRelativeResize="0"/>
          <p:nvPr/>
        </p:nvPicPr>
        <p:blipFill>
          <a:blip r:embed="rId4">
            <a:alphaModFix/>
          </a:blip>
          <a:stretch>
            <a:fillRect/>
          </a:stretch>
        </p:blipFill>
        <p:spPr>
          <a:xfrm>
            <a:off x="163550" y="1811025"/>
            <a:ext cx="2950250" cy="2208075"/>
          </a:xfrm>
          <a:prstGeom prst="rect">
            <a:avLst/>
          </a:prstGeom>
          <a:noFill/>
          <a:ln>
            <a:noFill/>
          </a:ln>
        </p:spPr>
      </p:pic>
      <p:pic>
        <p:nvPicPr>
          <p:cNvPr id="476" name="Google Shape;476;p52"/>
          <p:cNvPicPr preferRelativeResize="0"/>
          <p:nvPr/>
        </p:nvPicPr>
        <p:blipFill>
          <a:blip r:embed="rId5">
            <a:alphaModFix/>
          </a:blip>
          <a:stretch>
            <a:fillRect/>
          </a:stretch>
        </p:blipFill>
        <p:spPr>
          <a:xfrm>
            <a:off x="6271726" y="1578350"/>
            <a:ext cx="2703599" cy="2611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000000"/>
                </a:solidFill>
                <a:latin typeface="Nunito"/>
                <a:ea typeface="Nunito"/>
                <a:cs typeface="Nunito"/>
                <a:sym typeface="Nunito"/>
              </a:rPr>
              <a:t>Correctly Classified as Mixt</a:t>
            </a:r>
            <a:endParaRPr sz="2400">
              <a:solidFill>
                <a:srgbClr val="000000"/>
              </a:solidFill>
              <a:latin typeface="Nunito"/>
              <a:ea typeface="Nunito"/>
              <a:cs typeface="Nunito"/>
              <a:sym typeface="Nunito"/>
            </a:endParaRPr>
          </a:p>
          <a:p>
            <a:pPr marL="0" lvl="0" indent="0" algn="l" rtl="0">
              <a:spcBef>
                <a:spcPts val="0"/>
              </a:spcBef>
              <a:spcAft>
                <a:spcPts val="0"/>
              </a:spcAft>
              <a:buNone/>
            </a:pPr>
            <a:endParaRPr/>
          </a:p>
        </p:txBody>
      </p:sp>
      <p:pic>
        <p:nvPicPr>
          <p:cNvPr id="482" name="Google Shape;482;p53"/>
          <p:cNvPicPr preferRelativeResize="0"/>
          <p:nvPr/>
        </p:nvPicPr>
        <p:blipFill>
          <a:blip r:embed="rId3">
            <a:alphaModFix/>
          </a:blip>
          <a:stretch>
            <a:fillRect/>
          </a:stretch>
        </p:blipFill>
        <p:spPr>
          <a:xfrm>
            <a:off x="269350" y="2156100"/>
            <a:ext cx="2510525" cy="1837700"/>
          </a:xfrm>
          <a:prstGeom prst="rect">
            <a:avLst/>
          </a:prstGeom>
          <a:noFill/>
          <a:ln>
            <a:noFill/>
          </a:ln>
        </p:spPr>
      </p:pic>
      <p:pic>
        <p:nvPicPr>
          <p:cNvPr id="483" name="Google Shape;483;p5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346750" y="1919100"/>
            <a:ext cx="2412100" cy="2134226"/>
          </a:xfrm>
          <a:prstGeom prst="rect">
            <a:avLst/>
          </a:prstGeom>
          <a:noFill/>
          <a:ln>
            <a:noFill/>
          </a:ln>
        </p:spPr>
      </p:pic>
      <p:pic>
        <p:nvPicPr>
          <p:cNvPr id="484" name="Google Shape;484;p53"/>
          <p:cNvPicPr preferRelativeResize="0"/>
          <p:nvPr/>
        </p:nvPicPr>
        <p:blipFill>
          <a:blip r:embed="rId5">
            <a:alphaModFix/>
          </a:blip>
          <a:stretch>
            <a:fillRect/>
          </a:stretch>
        </p:blipFill>
        <p:spPr>
          <a:xfrm>
            <a:off x="3110400" y="1164463"/>
            <a:ext cx="3014325"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unito"/>
                <a:ea typeface="Nunito"/>
                <a:cs typeface="Nunito"/>
                <a:sym typeface="Nunito"/>
              </a:rPr>
              <a:t>Correctly Classified as Negative</a:t>
            </a:r>
            <a:endParaRPr sz="2400">
              <a:latin typeface="Nunito"/>
              <a:ea typeface="Nunito"/>
              <a:cs typeface="Nunito"/>
              <a:sym typeface="Nunito"/>
            </a:endParaRPr>
          </a:p>
        </p:txBody>
      </p:sp>
      <p:pic>
        <p:nvPicPr>
          <p:cNvPr id="490" name="Google Shape;490;p54"/>
          <p:cNvPicPr preferRelativeResize="0"/>
          <p:nvPr/>
        </p:nvPicPr>
        <p:blipFill>
          <a:blip r:embed="rId3">
            <a:alphaModFix/>
          </a:blip>
          <a:stretch>
            <a:fillRect/>
          </a:stretch>
        </p:blipFill>
        <p:spPr>
          <a:xfrm>
            <a:off x="2968400" y="1399105"/>
            <a:ext cx="3053513" cy="2970020"/>
          </a:xfrm>
          <a:prstGeom prst="rect">
            <a:avLst/>
          </a:prstGeom>
          <a:noFill/>
          <a:ln>
            <a:noFill/>
          </a:ln>
        </p:spPr>
      </p:pic>
      <p:pic>
        <p:nvPicPr>
          <p:cNvPr id="491" name="Google Shape;491;p5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76575" y="1777359"/>
            <a:ext cx="2729300" cy="2021391"/>
          </a:xfrm>
          <a:prstGeom prst="rect">
            <a:avLst/>
          </a:prstGeom>
          <a:noFill/>
          <a:ln>
            <a:noFill/>
          </a:ln>
        </p:spPr>
      </p:pic>
      <p:pic>
        <p:nvPicPr>
          <p:cNvPr id="492" name="Google Shape;492;p54"/>
          <p:cNvPicPr preferRelativeResize="0"/>
          <p:nvPr/>
        </p:nvPicPr>
        <p:blipFill>
          <a:blip r:embed="rId5">
            <a:alphaModFix/>
          </a:blip>
          <a:stretch>
            <a:fillRect/>
          </a:stretch>
        </p:blipFill>
        <p:spPr>
          <a:xfrm>
            <a:off x="6084450" y="1817075"/>
            <a:ext cx="2871601" cy="21340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1887775" y="1825525"/>
            <a:ext cx="540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Nunito"/>
                <a:ea typeface="Nunito"/>
                <a:cs typeface="Nunito"/>
                <a:sym typeface="Nunito"/>
              </a:rPr>
              <a:t>Experiment with Movie Scenes</a:t>
            </a:r>
            <a:endParaRPr>
              <a:solidFill>
                <a:srgbClr val="FFFFFF"/>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6"/>
          <p:cNvSpPr txBox="1">
            <a:spLocks noGrp="1"/>
          </p:cNvSpPr>
          <p:nvPr>
            <p:ph type="title"/>
          </p:nvPr>
        </p:nvSpPr>
        <p:spPr>
          <a:xfrm>
            <a:off x="311700" y="10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Movie scenes classified as negative</a:t>
            </a:r>
            <a:endParaRPr>
              <a:latin typeface="Nunito"/>
              <a:ea typeface="Nunito"/>
              <a:cs typeface="Nunito"/>
              <a:sym typeface="Nunito"/>
            </a:endParaRPr>
          </a:p>
        </p:txBody>
      </p:sp>
      <p:pic>
        <p:nvPicPr>
          <p:cNvPr id="503" name="Google Shape;503;p56"/>
          <p:cNvPicPr preferRelativeResize="0"/>
          <p:nvPr/>
        </p:nvPicPr>
        <p:blipFill>
          <a:blip r:embed="rId3">
            <a:alphaModFix/>
          </a:blip>
          <a:stretch>
            <a:fillRect/>
          </a:stretch>
        </p:blipFill>
        <p:spPr>
          <a:xfrm>
            <a:off x="580750" y="1222704"/>
            <a:ext cx="4188976" cy="2790300"/>
          </a:xfrm>
          <a:prstGeom prst="rect">
            <a:avLst/>
          </a:prstGeom>
          <a:noFill/>
          <a:ln>
            <a:noFill/>
          </a:ln>
        </p:spPr>
      </p:pic>
      <p:pic>
        <p:nvPicPr>
          <p:cNvPr id="504" name="Google Shape;504;p5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813305" y="1222700"/>
            <a:ext cx="3745370" cy="2790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7"/>
          <p:cNvSpPr txBox="1">
            <a:spLocks noGrp="1"/>
          </p:cNvSpPr>
          <p:nvPr>
            <p:ph type="title"/>
          </p:nvPr>
        </p:nvSpPr>
        <p:spPr>
          <a:xfrm>
            <a:off x="311700" y="10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Movie scene classified as mixt</a:t>
            </a:r>
            <a:endParaRPr>
              <a:latin typeface="Nunito"/>
              <a:ea typeface="Nunito"/>
              <a:cs typeface="Nunito"/>
              <a:sym typeface="Nunito"/>
            </a:endParaRPr>
          </a:p>
        </p:txBody>
      </p:sp>
      <p:pic>
        <p:nvPicPr>
          <p:cNvPr id="510" name="Google Shape;510;p57"/>
          <p:cNvPicPr preferRelativeResize="0"/>
          <p:nvPr/>
        </p:nvPicPr>
        <p:blipFill>
          <a:blip r:embed="rId3">
            <a:alphaModFix/>
          </a:blip>
          <a:stretch>
            <a:fillRect/>
          </a:stretch>
        </p:blipFill>
        <p:spPr>
          <a:xfrm>
            <a:off x="1468025" y="915750"/>
            <a:ext cx="5791200" cy="3848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8"/>
          <p:cNvSpPr txBox="1">
            <a:spLocks noGrp="1"/>
          </p:cNvSpPr>
          <p:nvPr>
            <p:ph type="title"/>
          </p:nvPr>
        </p:nvSpPr>
        <p:spPr>
          <a:xfrm>
            <a:off x="311700" y="10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Movie scenes classified as positive</a:t>
            </a:r>
            <a:endParaRPr>
              <a:latin typeface="Nunito"/>
              <a:ea typeface="Nunito"/>
              <a:cs typeface="Nunito"/>
              <a:sym typeface="Nunito"/>
            </a:endParaRPr>
          </a:p>
        </p:txBody>
      </p:sp>
      <p:pic>
        <p:nvPicPr>
          <p:cNvPr id="516" name="Google Shape;516;p58"/>
          <p:cNvPicPr preferRelativeResize="0"/>
          <p:nvPr/>
        </p:nvPicPr>
        <p:blipFill>
          <a:blip r:embed="rId3">
            <a:alphaModFix/>
          </a:blip>
          <a:stretch>
            <a:fillRect/>
          </a:stretch>
        </p:blipFill>
        <p:spPr>
          <a:xfrm>
            <a:off x="777675" y="1453775"/>
            <a:ext cx="3410574" cy="2275476"/>
          </a:xfrm>
          <a:prstGeom prst="rect">
            <a:avLst/>
          </a:prstGeom>
          <a:noFill/>
          <a:ln>
            <a:noFill/>
          </a:ln>
        </p:spPr>
      </p:pic>
      <p:pic>
        <p:nvPicPr>
          <p:cNvPr id="517" name="Google Shape;517;p58"/>
          <p:cNvPicPr preferRelativeResize="0"/>
          <p:nvPr/>
        </p:nvPicPr>
        <p:blipFill>
          <a:blip r:embed="rId4">
            <a:alphaModFix/>
          </a:blip>
          <a:stretch>
            <a:fillRect/>
          </a:stretch>
        </p:blipFill>
        <p:spPr>
          <a:xfrm>
            <a:off x="5031000" y="799900"/>
            <a:ext cx="2862749" cy="1910450"/>
          </a:xfrm>
          <a:prstGeom prst="rect">
            <a:avLst/>
          </a:prstGeom>
          <a:noFill/>
          <a:ln>
            <a:noFill/>
          </a:ln>
        </p:spPr>
      </p:pic>
      <p:pic>
        <p:nvPicPr>
          <p:cNvPr id="518" name="Google Shape;518;p58"/>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874049" y="2862750"/>
            <a:ext cx="3192525" cy="2128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Conclusions</a:t>
            </a:r>
            <a:endParaRPr>
              <a:latin typeface="Nunito"/>
              <a:ea typeface="Nunito"/>
              <a:cs typeface="Nunito"/>
              <a:sym typeface="Nunito"/>
            </a:endParaRPr>
          </a:p>
        </p:txBody>
      </p:sp>
      <p:sp>
        <p:nvSpPr>
          <p:cNvPr id="524" name="Google Shape;524;p59"/>
          <p:cNvSpPr txBox="1">
            <a:spLocks noGrp="1"/>
          </p:cNvSpPr>
          <p:nvPr>
            <p:ph type="body" idx="1"/>
          </p:nvPr>
        </p:nvSpPr>
        <p:spPr>
          <a:xfrm>
            <a:off x="311700" y="1152475"/>
            <a:ext cx="34938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Nunito"/>
              <a:buAutoNum type="arabicPeriod"/>
            </a:pPr>
            <a:r>
              <a:rPr lang="es">
                <a:solidFill>
                  <a:srgbClr val="000000"/>
                </a:solidFill>
                <a:latin typeface="Nunito"/>
                <a:ea typeface="Nunito"/>
                <a:cs typeface="Nunito"/>
                <a:sym typeface="Nunito"/>
              </a:rPr>
              <a:t>Paintings with human faces and bodies tend to be classified as positive.</a:t>
            </a:r>
            <a:endParaRPr>
              <a:solidFill>
                <a:srgbClr val="000000"/>
              </a:solidFill>
              <a:latin typeface="Nunito"/>
              <a:ea typeface="Nunito"/>
              <a:cs typeface="Nunito"/>
              <a:sym typeface="Nunito"/>
            </a:endParaRPr>
          </a:p>
          <a:p>
            <a:pPr marL="457200" lvl="0" indent="0" algn="l" rtl="0">
              <a:lnSpc>
                <a:spcPct val="150000"/>
              </a:lnSpc>
              <a:spcBef>
                <a:spcPts val="1000"/>
              </a:spcBef>
              <a:spcAft>
                <a:spcPts val="0"/>
              </a:spcAft>
              <a:buNone/>
            </a:pPr>
            <a:endParaRPr>
              <a:solidFill>
                <a:srgbClr val="000000"/>
              </a:solidFill>
              <a:latin typeface="Nunito"/>
              <a:ea typeface="Nunito"/>
              <a:cs typeface="Nunito"/>
              <a:sym typeface="Nunito"/>
            </a:endParaRPr>
          </a:p>
          <a:p>
            <a:pPr marL="457200" lvl="0" indent="0" algn="l" rtl="0">
              <a:spcBef>
                <a:spcPts val="1000"/>
              </a:spcBef>
              <a:spcAft>
                <a:spcPts val="1600"/>
              </a:spcAft>
              <a:buNone/>
            </a:pPr>
            <a:endParaRPr>
              <a:solidFill>
                <a:srgbClr val="000000"/>
              </a:solidFill>
              <a:latin typeface="Nunito"/>
              <a:ea typeface="Nunito"/>
              <a:cs typeface="Nunito"/>
              <a:sym typeface="Nunito"/>
            </a:endParaRPr>
          </a:p>
        </p:txBody>
      </p:sp>
      <p:pic>
        <p:nvPicPr>
          <p:cNvPr id="525" name="Google Shape;525;p59"/>
          <p:cNvPicPr preferRelativeResize="0"/>
          <p:nvPr/>
        </p:nvPicPr>
        <p:blipFill>
          <a:blip r:embed="rId3">
            <a:alphaModFix/>
          </a:blip>
          <a:stretch>
            <a:fillRect/>
          </a:stretch>
        </p:blipFill>
        <p:spPr>
          <a:xfrm>
            <a:off x="5032675" y="522625"/>
            <a:ext cx="3231550" cy="4036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Conclusions</a:t>
            </a:r>
            <a:endParaRPr>
              <a:latin typeface="Nunito"/>
              <a:ea typeface="Nunito"/>
              <a:cs typeface="Nunito"/>
              <a:sym typeface="Nunito"/>
            </a:endParaRPr>
          </a:p>
        </p:txBody>
      </p:sp>
      <p:sp>
        <p:nvSpPr>
          <p:cNvPr id="531" name="Google Shape;531;p60"/>
          <p:cNvSpPr txBox="1">
            <a:spLocks noGrp="1"/>
          </p:cNvSpPr>
          <p:nvPr>
            <p:ph type="body" idx="1"/>
          </p:nvPr>
        </p:nvSpPr>
        <p:spPr>
          <a:xfrm>
            <a:off x="311700" y="1152475"/>
            <a:ext cx="34938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Nunito"/>
              <a:buAutoNum type="arabicPeriod"/>
            </a:pPr>
            <a:r>
              <a:rPr lang="es">
                <a:solidFill>
                  <a:srgbClr val="000000"/>
                </a:solidFill>
                <a:latin typeface="Nunito"/>
                <a:ea typeface="Nunito"/>
                <a:cs typeface="Nunito"/>
                <a:sym typeface="Nunito"/>
              </a:rPr>
              <a:t>Paintings with human faces and bodies tend to be classified as positive.</a:t>
            </a:r>
            <a:endParaRPr>
              <a:solidFill>
                <a:srgbClr val="000000"/>
              </a:solidFill>
              <a:latin typeface="Nunito"/>
              <a:ea typeface="Nunito"/>
              <a:cs typeface="Nunito"/>
              <a:sym typeface="Nunito"/>
            </a:endParaRPr>
          </a:p>
          <a:p>
            <a:pPr marL="457200" lvl="0" indent="-342900" algn="l" rtl="0">
              <a:lnSpc>
                <a:spcPct val="150000"/>
              </a:lnSpc>
              <a:spcBef>
                <a:spcPts val="1000"/>
              </a:spcBef>
              <a:spcAft>
                <a:spcPts val="0"/>
              </a:spcAft>
              <a:buClr>
                <a:srgbClr val="000000"/>
              </a:buClr>
              <a:buSzPts val="1800"/>
              <a:buFont typeface="Nunito"/>
              <a:buAutoNum type="arabicPeriod"/>
            </a:pPr>
            <a:r>
              <a:rPr lang="es">
                <a:solidFill>
                  <a:srgbClr val="000000"/>
                </a:solidFill>
                <a:latin typeface="Nunito"/>
                <a:ea typeface="Nunito"/>
                <a:cs typeface="Nunito"/>
                <a:sym typeface="Nunito"/>
              </a:rPr>
              <a:t> Abstract art tend to be classified as mixt. </a:t>
            </a:r>
            <a:endParaRPr>
              <a:solidFill>
                <a:srgbClr val="000000"/>
              </a:solidFill>
              <a:latin typeface="Nunito"/>
              <a:ea typeface="Nunito"/>
              <a:cs typeface="Nunito"/>
              <a:sym typeface="Nunito"/>
            </a:endParaRPr>
          </a:p>
          <a:p>
            <a:pPr marL="457200" lvl="0" indent="0" algn="l" rtl="0">
              <a:spcBef>
                <a:spcPts val="1000"/>
              </a:spcBef>
              <a:spcAft>
                <a:spcPts val="1600"/>
              </a:spcAft>
              <a:buNone/>
            </a:pPr>
            <a:endParaRPr>
              <a:solidFill>
                <a:srgbClr val="000000"/>
              </a:solidFill>
              <a:latin typeface="Nunito"/>
              <a:ea typeface="Nunito"/>
              <a:cs typeface="Nunito"/>
              <a:sym typeface="Nunito"/>
            </a:endParaRPr>
          </a:p>
        </p:txBody>
      </p:sp>
      <p:pic>
        <p:nvPicPr>
          <p:cNvPr id="532" name="Google Shape;532;p60"/>
          <p:cNvPicPr preferRelativeResize="0"/>
          <p:nvPr/>
        </p:nvPicPr>
        <p:blipFill>
          <a:blip r:embed="rId3">
            <a:alphaModFix/>
          </a:blip>
          <a:stretch>
            <a:fillRect/>
          </a:stretch>
        </p:blipFill>
        <p:spPr>
          <a:xfrm>
            <a:off x="5032675" y="522625"/>
            <a:ext cx="3231550" cy="4036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Takeaway</a:t>
            </a:r>
            <a:endParaRPr>
              <a:latin typeface="Nunito"/>
              <a:ea typeface="Nunito"/>
              <a:cs typeface="Nunito"/>
              <a:sym typeface="Nunito"/>
            </a:endParaRPr>
          </a:p>
        </p:txBody>
      </p:sp>
      <p:sp>
        <p:nvSpPr>
          <p:cNvPr id="538" name="Google Shape;538;p61"/>
          <p:cNvSpPr txBox="1">
            <a:spLocks noGrp="1"/>
          </p:cNvSpPr>
          <p:nvPr>
            <p:ph type="body" idx="1"/>
          </p:nvPr>
        </p:nvSpPr>
        <p:spPr>
          <a:xfrm>
            <a:off x="311700" y="1152475"/>
            <a:ext cx="35478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s">
                <a:solidFill>
                  <a:srgbClr val="000000"/>
                </a:solidFill>
                <a:latin typeface="Nunito"/>
                <a:ea typeface="Nunito"/>
                <a:cs typeface="Nunito"/>
                <a:sym typeface="Nunito"/>
              </a:rPr>
              <a:t>A  neural network trained to classify movies by the emotion evoked in the observer might be useful to classify movie scenes by emotions evoked in the observer.</a:t>
            </a:r>
            <a:endParaRPr>
              <a:solidFill>
                <a:srgbClr val="000000"/>
              </a:solidFill>
              <a:latin typeface="Nunito"/>
              <a:ea typeface="Nunito"/>
              <a:cs typeface="Nunito"/>
              <a:sym typeface="Nunito"/>
            </a:endParaRPr>
          </a:p>
        </p:txBody>
      </p:sp>
      <p:pic>
        <p:nvPicPr>
          <p:cNvPr id="539" name="Google Shape;539;p61"/>
          <p:cNvPicPr preferRelativeResize="0"/>
          <p:nvPr/>
        </p:nvPicPr>
        <p:blipFill>
          <a:blip r:embed="rId3">
            <a:alphaModFix/>
          </a:blip>
          <a:stretch>
            <a:fillRect/>
          </a:stretch>
        </p:blipFill>
        <p:spPr>
          <a:xfrm>
            <a:off x="5032675" y="522625"/>
            <a:ext cx="3231550" cy="4036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714975" y="564163"/>
            <a:ext cx="6032826" cy="4015175"/>
          </a:xfrm>
          <a:prstGeom prst="rect">
            <a:avLst/>
          </a:prstGeom>
          <a:noFill/>
          <a:ln>
            <a:noFill/>
          </a:ln>
        </p:spPr>
      </p:pic>
      <p:sp>
        <p:nvSpPr>
          <p:cNvPr id="83" name="Google Shape;83;p17"/>
          <p:cNvSpPr txBox="1"/>
          <p:nvPr/>
        </p:nvSpPr>
        <p:spPr>
          <a:xfrm>
            <a:off x="7900375" y="9916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Christina’s World</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(1851-1852)</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John Everett Millais</a:t>
            </a:r>
            <a:endParaRPr sz="1100">
              <a:solidFill>
                <a:srgbClr val="F3F3F3"/>
              </a:solidFill>
              <a:latin typeface="Nunito Light"/>
              <a:ea typeface="Nunito Light"/>
              <a:cs typeface="Nunito Light"/>
              <a:sym typeface="Nunito Light"/>
            </a:endParaRPr>
          </a:p>
        </p:txBody>
      </p:sp>
      <p:sp>
        <p:nvSpPr>
          <p:cNvPr id="84" name="Google Shape;84;p17"/>
          <p:cNvSpPr txBox="1"/>
          <p:nvPr/>
        </p:nvSpPr>
        <p:spPr>
          <a:xfrm>
            <a:off x="251600" y="10149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Forrest Gump</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(1994)</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Robert Zemeckis</a:t>
            </a:r>
            <a:endParaRPr sz="1100">
              <a:solidFill>
                <a:srgbClr val="F3F3F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Future Work</a:t>
            </a:r>
            <a:endParaRPr>
              <a:latin typeface="Nunito"/>
              <a:ea typeface="Nunito"/>
              <a:cs typeface="Nunito"/>
              <a:sym typeface="Nunito"/>
            </a:endParaRPr>
          </a:p>
        </p:txBody>
      </p:sp>
      <p:sp>
        <p:nvSpPr>
          <p:cNvPr id="545" name="Google Shape;545;p62"/>
          <p:cNvSpPr txBox="1">
            <a:spLocks noGrp="1"/>
          </p:cNvSpPr>
          <p:nvPr>
            <p:ph type="body" idx="1"/>
          </p:nvPr>
        </p:nvSpPr>
        <p:spPr>
          <a:xfrm>
            <a:off x="311700" y="1152475"/>
            <a:ext cx="3532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Nunito"/>
              <a:buChar char="●"/>
            </a:pPr>
            <a:r>
              <a:rPr lang="es" dirty="0">
                <a:solidFill>
                  <a:srgbClr val="000000"/>
                </a:solidFill>
                <a:latin typeface="Nunito"/>
                <a:ea typeface="Nunito"/>
                <a:cs typeface="Nunito"/>
                <a:sym typeface="Nunito"/>
              </a:rPr>
              <a:t>Trained model with larger and balanced dataset.</a:t>
            </a:r>
            <a:endParaRPr dirty="0">
              <a:solidFill>
                <a:srgbClr val="000000"/>
              </a:solidFill>
              <a:latin typeface="Nunito"/>
              <a:ea typeface="Nunito"/>
              <a:cs typeface="Nunito"/>
              <a:sym typeface="Nunito"/>
            </a:endParaRPr>
          </a:p>
          <a:p>
            <a:pPr marL="457200" lvl="0" indent="0" algn="l" rtl="0">
              <a:spcBef>
                <a:spcPts val="1600"/>
              </a:spcBef>
              <a:spcAft>
                <a:spcPts val="1600"/>
              </a:spcAft>
              <a:buNone/>
            </a:pPr>
            <a:endParaRPr dirty="0">
              <a:solidFill>
                <a:srgbClr val="000000"/>
              </a:solidFill>
              <a:latin typeface="Nunito"/>
              <a:ea typeface="Nunito"/>
              <a:cs typeface="Nunito"/>
              <a:sym typeface="Nunito"/>
            </a:endParaRPr>
          </a:p>
        </p:txBody>
      </p:sp>
      <p:pic>
        <p:nvPicPr>
          <p:cNvPr id="546" name="Google Shape;546;p62"/>
          <p:cNvPicPr preferRelativeResize="0"/>
          <p:nvPr/>
        </p:nvPicPr>
        <p:blipFill>
          <a:blip r:embed="rId3">
            <a:alphaModFix/>
          </a:blip>
          <a:stretch>
            <a:fillRect/>
          </a:stretch>
        </p:blipFill>
        <p:spPr>
          <a:xfrm>
            <a:off x="4138925" y="895350"/>
            <a:ext cx="4057650" cy="3352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Future Work</a:t>
            </a:r>
            <a:endParaRPr>
              <a:latin typeface="Nunito"/>
              <a:ea typeface="Nunito"/>
              <a:cs typeface="Nunito"/>
              <a:sym typeface="Nunito"/>
            </a:endParaRPr>
          </a:p>
        </p:txBody>
      </p:sp>
      <p:sp>
        <p:nvSpPr>
          <p:cNvPr id="545" name="Google Shape;545;p62"/>
          <p:cNvSpPr txBox="1">
            <a:spLocks noGrp="1"/>
          </p:cNvSpPr>
          <p:nvPr>
            <p:ph type="body" idx="1"/>
          </p:nvPr>
        </p:nvSpPr>
        <p:spPr>
          <a:xfrm>
            <a:off x="311700" y="1152475"/>
            <a:ext cx="3532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Nunito"/>
              <a:buChar char="●"/>
            </a:pPr>
            <a:r>
              <a:rPr lang="es" dirty="0">
                <a:solidFill>
                  <a:srgbClr val="000000"/>
                </a:solidFill>
                <a:latin typeface="Nunito"/>
                <a:ea typeface="Nunito"/>
                <a:cs typeface="Nunito"/>
                <a:sym typeface="Nunito"/>
              </a:rPr>
              <a:t>Trained model with larger and balanced dataset.</a:t>
            </a:r>
            <a:endParaRPr dirty="0">
              <a:solidFill>
                <a:srgbClr val="000000"/>
              </a:solidFill>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es" dirty="0">
                <a:solidFill>
                  <a:srgbClr val="000000"/>
                </a:solidFill>
                <a:latin typeface="Nunito"/>
                <a:ea typeface="Nunito"/>
                <a:cs typeface="Nunito"/>
                <a:sym typeface="Nunito"/>
              </a:rPr>
              <a:t>Test the model with a larger dataset of movie scene images</a:t>
            </a:r>
            <a:endParaRPr dirty="0">
              <a:solidFill>
                <a:srgbClr val="000000"/>
              </a:solidFill>
              <a:latin typeface="Nunito"/>
              <a:ea typeface="Nunito"/>
              <a:cs typeface="Nunito"/>
              <a:sym typeface="Nunito"/>
            </a:endParaRPr>
          </a:p>
          <a:p>
            <a:pPr marL="457200" lvl="0" indent="0" algn="l" rtl="0">
              <a:spcBef>
                <a:spcPts val="1600"/>
              </a:spcBef>
              <a:spcAft>
                <a:spcPts val="1600"/>
              </a:spcAft>
              <a:buNone/>
            </a:pPr>
            <a:endParaRPr dirty="0">
              <a:solidFill>
                <a:srgbClr val="000000"/>
              </a:solidFill>
              <a:latin typeface="Nunito"/>
              <a:ea typeface="Nunito"/>
              <a:cs typeface="Nunito"/>
              <a:sym typeface="Nunito"/>
            </a:endParaRPr>
          </a:p>
        </p:txBody>
      </p:sp>
      <p:pic>
        <p:nvPicPr>
          <p:cNvPr id="546" name="Google Shape;546;p62"/>
          <p:cNvPicPr preferRelativeResize="0"/>
          <p:nvPr/>
        </p:nvPicPr>
        <p:blipFill>
          <a:blip r:embed="rId3">
            <a:alphaModFix/>
          </a:blip>
          <a:stretch>
            <a:fillRect/>
          </a:stretch>
        </p:blipFill>
        <p:spPr>
          <a:xfrm>
            <a:off x="4138925" y="895350"/>
            <a:ext cx="4057650" cy="3352800"/>
          </a:xfrm>
          <a:prstGeom prst="rect">
            <a:avLst/>
          </a:prstGeom>
          <a:noFill/>
          <a:ln>
            <a:noFill/>
          </a:ln>
        </p:spPr>
      </p:pic>
    </p:spTree>
    <p:extLst>
      <p:ext uri="{BB962C8B-B14F-4D97-AF65-F5344CB8AC3E}">
        <p14:creationId xmlns:p14="http://schemas.microsoft.com/office/powerpoint/2010/main" val="1864500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Future Work</a:t>
            </a:r>
            <a:endParaRPr>
              <a:latin typeface="Nunito"/>
              <a:ea typeface="Nunito"/>
              <a:cs typeface="Nunito"/>
              <a:sym typeface="Nunito"/>
            </a:endParaRPr>
          </a:p>
        </p:txBody>
      </p:sp>
      <p:sp>
        <p:nvSpPr>
          <p:cNvPr id="545" name="Google Shape;545;p62"/>
          <p:cNvSpPr txBox="1">
            <a:spLocks noGrp="1"/>
          </p:cNvSpPr>
          <p:nvPr>
            <p:ph type="body" idx="1"/>
          </p:nvPr>
        </p:nvSpPr>
        <p:spPr>
          <a:xfrm>
            <a:off x="311700" y="1152475"/>
            <a:ext cx="3532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Nunito"/>
              <a:buChar char="●"/>
            </a:pPr>
            <a:r>
              <a:rPr lang="es">
                <a:solidFill>
                  <a:srgbClr val="000000"/>
                </a:solidFill>
                <a:latin typeface="Nunito"/>
                <a:ea typeface="Nunito"/>
                <a:cs typeface="Nunito"/>
                <a:sym typeface="Nunito"/>
              </a:rPr>
              <a:t>Trained model with larger and balanced dataset.</a:t>
            </a:r>
            <a:endParaRPr>
              <a:solidFill>
                <a:srgbClr val="000000"/>
              </a:solidFill>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es">
                <a:solidFill>
                  <a:srgbClr val="000000"/>
                </a:solidFill>
                <a:latin typeface="Nunito"/>
                <a:ea typeface="Nunito"/>
                <a:cs typeface="Nunito"/>
                <a:sym typeface="Nunito"/>
              </a:rPr>
              <a:t>Test the model with a larger dataset of movie scene images</a:t>
            </a:r>
            <a:endParaRPr>
              <a:solidFill>
                <a:srgbClr val="000000"/>
              </a:solidFill>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es">
                <a:solidFill>
                  <a:srgbClr val="000000"/>
                </a:solidFill>
                <a:latin typeface="Nunito"/>
                <a:ea typeface="Nunito"/>
                <a:cs typeface="Nunito"/>
                <a:sym typeface="Nunito"/>
              </a:rPr>
              <a:t>Implement multilabel classification for the 20 emotions. </a:t>
            </a:r>
            <a:endParaRPr>
              <a:solidFill>
                <a:srgbClr val="000000"/>
              </a:solidFill>
              <a:latin typeface="Nunito"/>
              <a:ea typeface="Nunito"/>
              <a:cs typeface="Nunito"/>
              <a:sym typeface="Nunito"/>
            </a:endParaRPr>
          </a:p>
          <a:p>
            <a:pPr marL="457200" lvl="0" indent="0" algn="l" rtl="0">
              <a:spcBef>
                <a:spcPts val="1600"/>
              </a:spcBef>
              <a:spcAft>
                <a:spcPts val="1600"/>
              </a:spcAft>
              <a:buNone/>
            </a:pPr>
            <a:endParaRPr>
              <a:solidFill>
                <a:srgbClr val="000000"/>
              </a:solidFill>
              <a:latin typeface="Nunito"/>
              <a:ea typeface="Nunito"/>
              <a:cs typeface="Nunito"/>
              <a:sym typeface="Nunito"/>
            </a:endParaRPr>
          </a:p>
        </p:txBody>
      </p:sp>
      <p:pic>
        <p:nvPicPr>
          <p:cNvPr id="546" name="Google Shape;546;p62"/>
          <p:cNvPicPr preferRelativeResize="0"/>
          <p:nvPr/>
        </p:nvPicPr>
        <p:blipFill>
          <a:blip r:embed="rId3">
            <a:alphaModFix/>
          </a:blip>
          <a:stretch>
            <a:fillRect/>
          </a:stretch>
        </p:blipFill>
        <p:spPr>
          <a:xfrm>
            <a:off x="4138925" y="895350"/>
            <a:ext cx="4057650" cy="3352800"/>
          </a:xfrm>
          <a:prstGeom prst="rect">
            <a:avLst/>
          </a:prstGeom>
          <a:noFill/>
          <a:ln>
            <a:noFill/>
          </a:ln>
        </p:spPr>
      </p:pic>
    </p:spTree>
    <p:extLst>
      <p:ext uri="{BB962C8B-B14F-4D97-AF65-F5344CB8AC3E}">
        <p14:creationId xmlns:p14="http://schemas.microsoft.com/office/powerpoint/2010/main" val="551838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Thank You!</a:t>
            </a:r>
            <a:endParaRPr>
              <a:latin typeface="Nunito"/>
              <a:ea typeface="Nunito"/>
              <a:cs typeface="Nunito"/>
              <a:sym typeface="Nunito"/>
            </a:endParaRPr>
          </a:p>
        </p:txBody>
      </p:sp>
      <p:pic>
        <p:nvPicPr>
          <p:cNvPr id="552" name="Google Shape;552;p63"/>
          <p:cNvPicPr preferRelativeResize="0"/>
          <p:nvPr/>
        </p:nvPicPr>
        <p:blipFill>
          <a:blip r:embed="rId3">
            <a:alphaModFix/>
          </a:blip>
          <a:stretch>
            <a:fillRect/>
          </a:stretch>
        </p:blipFill>
        <p:spPr>
          <a:xfrm>
            <a:off x="4547926" y="378521"/>
            <a:ext cx="3582650" cy="4375326"/>
          </a:xfrm>
          <a:prstGeom prst="rect">
            <a:avLst/>
          </a:prstGeom>
          <a:noFill/>
          <a:ln>
            <a:noFill/>
          </a:ln>
        </p:spPr>
      </p:pic>
      <p:sp>
        <p:nvSpPr>
          <p:cNvPr id="553" name="Google Shape;553;p63"/>
          <p:cNvSpPr txBox="1">
            <a:spLocks noGrp="1"/>
          </p:cNvSpPr>
          <p:nvPr>
            <p:ph type="body" idx="1"/>
          </p:nvPr>
        </p:nvSpPr>
        <p:spPr>
          <a:xfrm>
            <a:off x="311700" y="1152475"/>
            <a:ext cx="408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000000"/>
                </a:solidFill>
                <a:latin typeface="Nunito"/>
                <a:ea typeface="Nunito"/>
                <a:cs typeface="Nunito"/>
                <a:sym typeface="Nunito"/>
              </a:rPr>
              <a:t>Laura Urdapilleta</a:t>
            </a:r>
            <a:endParaRPr>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r>
              <a:rPr lang="es">
                <a:solidFill>
                  <a:srgbClr val="000000"/>
                </a:solidFill>
                <a:latin typeface="Nunito"/>
                <a:ea typeface="Nunito"/>
                <a:cs typeface="Nunito"/>
                <a:sym typeface="Nunito"/>
              </a:rPr>
              <a:t>        </a:t>
            </a:r>
            <a:endParaRPr sz="1000">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r>
              <a:rPr lang="es">
                <a:solidFill>
                  <a:srgbClr val="000000"/>
                </a:solidFill>
                <a:latin typeface="Nunito"/>
                <a:ea typeface="Nunito"/>
                <a:cs typeface="Nunito"/>
                <a:sym typeface="Nunito"/>
              </a:rPr>
              <a:t>       </a:t>
            </a:r>
            <a:endParaRPr>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r>
              <a:rPr lang="es">
                <a:solidFill>
                  <a:srgbClr val="000000"/>
                </a:solidFill>
                <a:latin typeface="Nunito"/>
                <a:ea typeface="Nunito"/>
                <a:cs typeface="Nunito"/>
                <a:sym typeface="Nunito"/>
              </a:rPr>
              <a:t>        </a:t>
            </a:r>
            <a:endParaRPr sz="1000" b="1">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endParaRPr sz="1000" b="1">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endParaRPr sz="1000" b="1">
              <a:solidFill>
                <a:srgbClr val="000000"/>
              </a:solidFill>
              <a:latin typeface="Nunito"/>
              <a:ea typeface="Nunito"/>
              <a:cs typeface="Nunito"/>
              <a:sym typeface="Nunito"/>
            </a:endParaRPr>
          </a:p>
          <a:p>
            <a:pPr marL="0" lvl="0" indent="0" algn="l" rtl="0">
              <a:lnSpc>
                <a:spcPct val="100000"/>
              </a:lnSpc>
              <a:spcBef>
                <a:spcPts val="1600"/>
              </a:spcBef>
              <a:spcAft>
                <a:spcPts val="0"/>
              </a:spcAft>
              <a:buNone/>
            </a:pPr>
            <a:r>
              <a:rPr lang="es" sz="1000" b="1">
                <a:solidFill>
                  <a:srgbClr val="000000"/>
                </a:solidFill>
                <a:latin typeface="Nunito"/>
                <a:ea typeface="Nunito"/>
                <a:cs typeface="Nunito"/>
                <a:sym typeface="Nunito"/>
              </a:rPr>
              <a:t>             </a:t>
            </a:r>
            <a:endParaRPr sz="1000" b="1">
              <a:solidFill>
                <a:srgbClr val="000000"/>
              </a:solidFill>
              <a:latin typeface="Nunito"/>
              <a:ea typeface="Nunito"/>
              <a:cs typeface="Nunito"/>
              <a:sym typeface="Nunito"/>
            </a:endParaRPr>
          </a:p>
          <a:p>
            <a:pPr marL="0" lvl="0" indent="0" algn="l" rtl="0">
              <a:lnSpc>
                <a:spcPct val="100000"/>
              </a:lnSpc>
              <a:spcBef>
                <a:spcPts val="1600"/>
              </a:spcBef>
              <a:spcAft>
                <a:spcPts val="1600"/>
              </a:spcAft>
              <a:buNone/>
            </a:pPr>
            <a:endParaRPr sz="1000" b="1">
              <a:solidFill>
                <a:srgbClr val="000000"/>
              </a:solidFill>
              <a:latin typeface="Nunito"/>
              <a:ea typeface="Nunito"/>
              <a:cs typeface="Nunito"/>
              <a:sym typeface="Nunito"/>
            </a:endParaRPr>
          </a:p>
        </p:txBody>
      </p:sp>
      <p:pic>
        <p:nvPicPr>
          <p:cNvPr id="554" name="Google Shape;554;p6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10150" y="2193225"/>
            <a:ext cx="489424" cy="378526"/>
          </a:xfrm>
          <a:prstGeom prst="rect">
            <a:avLst/>
          </a:prstGeom>
          <a:noFill/>
          <a:ln>
            <a:noFill/>
          </a:ln>
        </p:spPr>
      </p:pic>
      <p:pic>
        <p:nvPicPr>
          <p:cNvPr id="555" name="Google Shape;555;p63"/>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328363" y="2668050"/>
            <a:ext cx="445300" cy="445300"/>
          </a:xfrm>
          <a:prstGeom prst="rect">
            <a:avLst/>
          </a:prstGeom>
          <a:noFill/>
          <a:ln>
            <a:noFill/>
          </a:ln>
        </p:spPr>
      </p:pic>
      <p:pic>
        <p:nvPicPr>
          <p:cNvPr id="556" name="Google Shape;556;p63"/>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306312" y="3267338"/>
            <a:ext cx="489424" cy="442017"/>
          </a:xfrm>
          <a:prstGeom prst="rect">
            <a:avLst/>
          </a:prstGeom>
          <a:noFill/>
          <a:ln>
            <a:noFill/>
          </a:ln>
        </p:spPr>
      </p:pic>
      <p:sp>
        <p:nvSpPr>
          <p:cNvPr id="557" name="Google Shape;557;p63"/>
          <p:cNvSpPr txBox="1"/>
          <p:nvPr/>
        </p:nvSpPr>
        <p:spPr>
          <a:xfrm>
            <a:off x="875800" y="2241488"/>
            <a:ext cx="21228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s" sz="1000" u="sng">
                <a:solidFill>
                  <a:schemeClr val="accent5"/>
                </a:solidFill>
                <a:latin typeface="Nunito"/>
                <a:ea typeface="Nunito"/>
                <a:cs typeface="Nunito"/>
                <a:sym typeface="Nunito"/>
                <a:hlinkClick r:id="rId7">
                  <a:extLst>
                    <a:ext uri="{A12FA001-AC4F-418D-AE19-62706E023703}">
                      <ahyp:hlinkClr xmlns:ahyp="http://schemas.microsoft.com/office/drawing/2018/hyperlinkcolor" val="tx"/>
                    </a:ext>
                  </a:extLst>
                </a:hlinkClick>
              </a:rPr>
              <a:t>laura.urdapilleta@gmail.com</a:t>
            </a:r>
            <a:endParaRPr/>
          </a:p>
        </p:txBody>
      </p:sp>
      <p:sp>
        <p:nvSpPr>
          <p:cNvPr id="558" name="Google Shape;558;p63"/>
          <p:cNvSpPr txBox="1"/>
          <p:nvPr/>
        </p:nvSpPr>
        <p:spPr>
          <a:xfrm>
            <a:off x="875800" y="2800100"/>
            <a:ext cx="3176700" cy="1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s" sz="1000" b="1" u="sng">
                <a:solidFill>
                  <a:schemeClr val="accent5"/>
                </a:solidFill>
                <a:latin typeface="Nunito"/>
                <a:ea typeface="Nunito"/>
                <a:cs typeface="Nunito"/>
                <a:sym typeface="Nunito"/>
                <a:hlinkClick r:id="rId8">
                  <a:extLst>
                    <a:ext uri="{A12FA001-AC4F-418D-AE19-62706E023703}">
                      <ahyp:hlinkClr xmlns:ahyp="http://schemas.microsoft.com/office/drawing/2018/hyperlinkcolor" val="tx"/>
                    </a:ext>
                  </a:extLst>
                </a:hlinkClick>
              </a:rPr>
              <a:t>https://www.linkedin.com/in/laura-m-urdapilleta/</a:t>
            </a:r>
            <a:endParaRPr/>
          </a:p>
        </p:txBody>
      </p:sp>
      <p:sp>
        <p:nvSpPr>
          <p:cNvPr id="559" name="Google Shape;559;p63"/>
          <p:cNvSpPr txBox="1"/>
          <p:nvPr/>
        </p:nvSpPr>
        <p:spPr>
          <a:xfrm>
            <a:off x="875800" y="3347350"/>
            <a:ext cx="25383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s" sz="1000" b="1" u="sng">
                <a:solidFill>
                  <a:schemeClr val="accent5"/>
                </a:solidFill>
                <a:latin typeface="Nunito"/>
                <a:ea typeface="Nunito"/>
                <a:cs typeface="Nunito"/>
                <a:sym typeface="Nunito"/>
                <a:hlinkClick r:id="rId9">
                  <a:extLst>
                    <a:ext uri="{A12FA001-AC4F-418D-AE19-62706E023703}">
                      <ahyp:hlinkClr xmlns:ahyp="http://schemas.microsoft.com/office/drawing/2018/hyperlinkcolor" val="tx"/>
                    </a:ext>
                  </a:extLst>
                </a:hlinkClick>
              </a:rPr>
              <a:t>https://github.com/Laura-Urdapilleta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4"/>
          <p:cNvSpPr txBox="1">
            <a:spLocks noGrp="1"/>
          </p:cNvSpPr>
          <p:nvPr>
            <p:ph type="title"/>
          </p:nvPr>
        </p:nvSpPr>
        <p:spPr>
          <a:xfrm>
            <a:off x="3624450" y="1904650"/>
            <a:ext cx="189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Appendix</a:t>
            </a:r>
            <a:endParaRPr>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65"/>
          <p:cNvPicPr preferRelativeResize="0"/>
          <p:nvPr/>
        </p:nvPicPr>
        <p:blipFill>
          <a:blip r:embed="rId3">
            <a:alphaModFix/>
          </a:blip>
          <a:stretch>
            <a:fillRect/>
          </a:stretch>
        </p:blipFill>
        <p:spPr>
          <a:xfrm>
            <a:off x="1029925" y="873525"/>
            <a:ext cx="6838950" cy="322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8"/>
        <p:cNvGrpSpPr/>
        <p:nvPr/>
      </p:nvGrpSpPr>
      <p:grpSpPr>
        <a:xfrm>
          <a:off x="0" y="0"/>
          <a:ext cx="0" cy="0"/>
          <a:chOff x="0" y="0"/>
          <a:chExt cx="0" cy="0"/>
        </a:xfrm>
      </p:grpSpPr>
      <p:grpSp>
        <p:nvGrpSpPr>
          <p:cNvPr id="89" name="Google Shape;89;p18"/>
          <p:cNvGrpSpPr/>
          <p:nvPr/>
        </p:nvGrpSpPr>
        <p:grpSpPr>
          <a:xfrm>
            <a:off x="1310808" y="662517"/>
            <a:ext cx="6283632" cy="3647563"/>
            <a:chOff x="1438193" y="876250"/>
            <a:chExt cx="5847959" cy="3311752"/>
          </a:xfrm>
        </p:grpSpPr>
        <p:pic>
          <p:nvPicPr>
            <p:cNvPr id="90" name="Google Shape;90;p1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4597125" y="876250"/>
              <a:ext cx="2689027" cy="3311749"/>
            </a:xfrm>
            <a:prstGeom prst="rect">
              <a:avLst/>
            </a:prstGeom>
            <a:noFill/>
            <a:ln w="9525" cap="flat" cmpd="sng">
              <a:solidFill>
                <a:srgbClr val="F3F3F3"/>
              </a:solidFill>
              <a:prstDash val="solid"/>
              <a:round/>
              <a:headEnd type="none" w="sm" len="sm"/>
              <a:tailEnd type="none" w="sm" len="sm"/>
            </a:ln>
          </p:spPr>
        </p:pic>
        <p:pic>
          <p:nvPicPr>
            <p:cNvPr id="91" name="Google Shape;91;p1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438193" y="876250"/>
              <a:ext cx="3175480" cy="3311752"/>
            </a:xfrm>
            <a:prstGeom prst="rect">
              <a:avLst/>
            </a:prstGeom>
            <a:noFill/>
            <a:ln w="9525" cap="flat" cmpd="sng">
              <a:solidFill>
                <a:srgbClr val="F3F3F3"/>
              </a:solidFill>
              <a:prstDash val="solid"/>
              <a:round/>
              <a:headEnd type="none" w="sm" len="sm"/>
              <a:tailEnd type="none" w="sm" len="sm"/>
            </a:ln>
          </p:spPr>
        </p:pic>
      </p:grpSp>
      <p:sp>
        <p:nvSpPr>
          <p:cNvPr id="92" name="Google Shape;92;p18"/>
          <p:cNvSpPr txBox="1"/>
          <p:nvPr/>
        </p:nvSpPr>
        <p:spPr>
          <a:xfrm>
            <a:off x="251600" y="101497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Joker</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(2019)</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Todd Phillips</a:t>
            </a:r>
            <a:endParaRPr sz="1100">
              <a:solidFill>
                <a:srgbClr val="F3F3F3"/>
              </a:solidFill>
              <a:latin typeface="Nunito Light"/>
              <a:ea typeface="Nunito Light"/>
              <a:cs typeface="Nunito Light"/>
              <a:sym typeface="Nunito Light"/>
            </a:endParaRPr>
          </a:p>
        </p:txBody>
      </p:sp>
      <p:sp>
        <p:nvSpPr>
          <p:cNvPr id="93" name="Google Shape;93;p18"/>
          <p:cNvSpPr txBox="1"/>
          <p:nvPr/>
        </p:nvSpPr>
        <p:spPr>
          <a:xfrm>
            <a:off x="7702375" y="829750"/>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Head VI</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(1949)</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Francis Bacon</a:t>
            </a:r>
            <a:endParaRPr sz="1100">
              <a:solidFill>
                <a:srgbClr val="F3F3F3"/>
              </a:solidFill>
              <a:latin typeface="Nunito Light"/>
              <a:ea typeface="Nunito Light"/>
              <a:cs typeface="Nunito Light"/>
              <a:sym typeface="Nuni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
        <p:cNvGrpSpPr/>
        <p:nvPr/>
      </p:nvGrpSpPr>
      <p:grpSpPr>
        <a:xfrm>
          <a:off x="0" y="0"/>
          <a:ext cx="0" cy="0"/>
          <a:chOff x="0" y="0"/>
          <a:chExt cx="0" cy="0"/>
        </a:xfrm>
      </p:grpSpPr>
      <p:grpSp>
        <p:nvGrpSpPr>
          <p:cNvPr id="98" name="Google Shape;98;p19"/>
          <p:cNvGrpSpPr/>
          <p:nvPr/>
        </p:nvGrpSpPr>
        <p:grpSpPr>
          <a:xfrm>
            <a:off x="1271771" y="1006381"/>
            <a:ext cx="6431826" cy="3037718"/>
            <a:chOff x="1119400" y="473000"/>
            <a:chExt cx="6804725" cy="3210101"/>
          </a:xfrm>
        </p:grpSpPr>
        <p:pic>
          <p:nvPicPr>
            <p:cNvPr id="99" name="Google Shape;99;p19"/>
            <p:cNvPicPr preferRelativeResize="0"/>
            <p:nvPr/>
          </p:nvPicPr>
          <p:blipFill>
            <a:blip r:embed="rId3">
              <a:alphaModFix/>
            </a:blip>
            <a:stretch>
              <a:fillRect/>
            </a:stretch>
          </p:blipFill>
          <p:spPr>
            <a:xfrm>
              <a:off x="4726107" y="473000"/>
              <a:ext cx="3198018" cy="3210101"/>
            </a:xfrm>
            <a:prstGeom prst="rect">
              <a:avLst/>
            </a:prstGeom>
            <a:noFill/>
            <a:ln w="9525" cap="flat" cmpd="sng">
              <a:solidFill>
                <a:srgbClr val="F3F3F3"/>
              </a:solidFill>
              <a:prstDash val="solid"/>
              <a:round/>
              <a:headEnd type="none" w="sm" len="sm"/>
              <a:tailEnd type="none" w="sm" len="sm"/>
            </a:ln>
          </p:spPr>
        </p:pic>
        <p:pic>
          <p:nvPicPr>
            <p:cNvPr id="100" name="Google Shape;100;p1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119400" y="473000"/>
              <a:ext cx="3596650" cy="3210101"/>
            </a:xfrm>
            <a:prstGeom prst="rect">
              <a:avLst/>
            </a:prstGeom>
            <a:noFill/>
            <a:ln w="9525" cap="flat" cmpd="sng">
              <a:solidFill>
                <a:srgbClr val="F3F3F3"/>
              </a:solidFill>
              <a:prstDash val="solid"/>
              <a:round/>
              <a:headEnd type="none" w="sm" len="sm"/>
              <a:tailEnd type="none" w="sm" len="sm"/>
            </a:ln>
          </p:spPr>
        </p:pic>
      </p:grpSp>
      <p:sp>
        <p:nvSpPr>
          <p:cNvPr id="101" name="Google Shape;101;p19"/>
          <p:cNvSpPr txBox="1"/>
          <p:nvPr/>
        </p:nvSpPr>
        <p:spPr>
          <a:xfrm>
            <a:off x="7702375" y="1058350"/>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The Kiss</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(1908)</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Gustav Klimt</a:t>
            </a:r>
            <a:endParaRPr sz="1100">
              <a:solidFill>
                <a:srgbClr val="F3F3F3"/>
              </a:solidFill>
              <a:latin typeface="Nunito Light"/>
              <a:ea typeface="Nunito Light"/>
              <a:cs typeface="Nunito Light"/>
              <a:sym typeface="Nunito Light"/>
            </a:endParaRPr>
          </a:p>
        </p:txBody>
      </p:sp>
      <p:sp>
        <p:nvSpPr>
          <p:cNvPr id="102" name="Google Shape;102;p19"/>
          <p:cNvSpPr txBox="1"/>
          <p:nvPr/>
        </p:nvSpPr>
        <p:spPr>
          <a:xfrm>
            <a:off x="234775" y="1058350"/>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Shutter Island</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(2010)</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Martin Scorsese</a:t>
            </a:r>
            <a:endParaRPr sz="1100">
              <a:solidFill>
                <a:srgbClr val="F3F3F3"/>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7" name="Google Shape;107;p20"/>
          <p:cNvSpPr txBox="1"/>
          <p:nvPr/>
        </p:nvSpPr>
        <p:spPr>
          <a:xfrm>
            <a:off x="103925" y="90992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Girl with a Pearl Earring</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(2003)</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Peter Webber</a:t>
            </a:r>
            <a:endParaRPr sz="1100">
              <a:solidFill>
                <a:srgbClr val="F3F3F3"/>
              </a:solidFill>
              <a:latin typeface="Nunito Light"/>
              <a:ea typeface="Nunito Light"/>
              <a:cs typeface="Nunito Light"/>
              <a:sym typeface="Nunito Light"/>
            </a:endParaRPr>
          </a:p>
        </p:txBody>
      </p:sp>
      <p:sp>
        <p:nvSpPr>
          <p:cNvPr id="108" name="Google Shape;108;p20"/>
          <p:cNvSpPr txBox="1"/>
          <p:nvPr/>
        </p:nvSpPr>
        <p:spPr>
          <a:xfrm>
            <a:off x="7790450" y="804025"/>
            <a:ext cx="1124100" cy="19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b="1" i="1">
                <a:solidFill>
                  <a:srgbClr val="F3F3F3"/>
                </a:solidFill>
                <a:latin typeface="Nunito"/>
                <a:ea typeface="Nunito"/>
                <a:cs typeface="Nunito"/>
                <a:sym typeface="Nunito"/>
              </a:rPr>
              <a:t>Girl with a Pearl Earring</a:t>
            </a:r>
            <a:endParaRPr sz="1000" i="1">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(1665)</a:t>
            </a:r>
            <a:endParaRPr sz="1000">
              <a:solidFill>
                <a:srgbClr val="F3F3F3"/>
              </a:solidFill>
              <a:latin typeface="Nunito Light"/>
              <a:ea typeface="Nunito Light"/>
              <a:cs typeface="Nunito Light"/>
              <a:sym typeface="Nunito Light"/>
            </a:endParaRPr>
          </a:p>
          <a:p>
            <a:pPr marL="0" lvl="0" indent="0" algn="l" rtl="0">
              <a:spcBef>
                <a:spcPts val="0"/>
              </a:spcBef>
              <a:spcAft>
                <a:spcPts val="0"/>
              </a:spcAft>
              <a:buNone/>
            </a:pPr>
            <a:r>
              <a:rPr lang="es" sz="1000">
                <a:solidFill>
                  <a:srgbClr val="F3F3F3"/>
                </a:solidFill>
                <a:latin typeface="Nunito Light"/>
                <a:ea typeface="Nunito Light"/>
                <a:cs typeface="Nunito Light"/>
                <a:sym typeface="Nunito Light"/>
              </a:rPr>
              <a:t>by Johannes Vermeer</a:t>
            </a:r>
            <a:endParaRPr sz="1100">
              <a:solidFill>
                <a:srgbClr val="F3F3F3"/>
              </a:solidFill>
              <a:latin typeface="Nunito Light"/>
              <a:ea typeface="Nunito Light"/>
              <a:cs typeface="Nunito Light"/>
              <a:sym typeface="Nunito Light"/>
            </a:endParaRPr>
          </a:p>
        </p:txBody>
      </p:sp>
      <p:grpSp>
        <p:nvGrpSpPr>
          <p:cNvPr id="109" name="Google Shape;109;p20"/>
          <p:cNvGrpSpPr/>
          <p:nvPr/>
        </p:nvGrpSpPr>
        <p:grpSpPr>
          <a:xfrm>
            <a:off x="1358871" y="355710"/>
            <a:ext cx="6232740" cy="4585522"/>
            <a:chOff x="1282955" y="431900"/>
            <a:chExt cx="6020808" cy="4412550"/>
          </a:xfrm>
        </p:grpSpPr>
        <p:pic>
          <p:nvPicPr>
            <p:cNvPr id="110" name="Google Shape;110;p20"/>
            <p:cNvPicPr preferRelativeResize="0"/>
            <p:nvPr/>
          </p:nvPicPr>
          <p:blipFill>
            <a:blip r:embed="rId3">
              <a:alphaModFix/>
            </a:blip>
            <a:stretch>
              <a:fillRect/>
            </a:stretch>
          </p:blipFill>
          <p:spPr>
            <a:xfrm>
              <a:off x="1282955" y="431900"/>
              <a:ext cx="2899666" cy="4412550"/>
            </a:xfrm>
            <a:prstGeom prst="rect">
              <a:avLst/>
            </a:prstGeom>
            <a:noFill/>
            <a:ln w="9525" cap="flat" cmpd="sng">
              <a:solidFill>
                <a:srgbClr val="F3F3F3"/>
              </a:solidFill>
              <a:prstDash val="solid"/>
              <a:round/>
              <a:headEnd type="none" w="sm" len="sm"/>
              <a:tailEnd type="none" w="sm" len="sm"/>
            </a:ln>
          </p:spPr>
        </p:pic>
        <p:pic>
          <p:nvPicPr>
            <p:cNvPr id="111" name="Google Shape;111;p2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142397" y="431900"/>
              <a:ext cx="3161365" cy="4412549"/>
            </a:xfrm>
            <a:prstGeom prst="rect">
              <a:avLst/>
            </a:prstGeom>
            <a:noFill/>
            <a:ln w="9525" cap="flat" cmpd="sng">
              <a:solidFill>
                <a:srgbClr val="F3F3F3"/>
              </a:solidFill>
              <a:prstDash val="solid"/>
              <a:round/>
              <a:headEnd type="none" w="sm" len="sm"/>
              <a:tailEnd type="none" w="sm" len="sm"/>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38775" y="3333474"/>
            <a:ext cx="573184" cy="448425"/>
          </a:xfrm>
          <a:prstGeom prst="rect">
            <a:avLst/>
          </a:prstGeom>
          <a:noFill/>
          <a:ln>
            <a:noFill/>
          </a:ln>
        </p:spPr>
      </p:pic>
      <p:pic>
        <p:nvPicPr>
          <p:cNvPr id="117" name="Google Shape;117;p2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38775" y="1809474"/>
            <a:ext cx="573184" cy="448425"/>
          </a:xfrm>
          <a:prstGeom prst="rect">
            <a:avLst/>
          </a:prstGeom>
          <a:noFill/>
          <a:ln>
            <a:noFill/>
          </a:ln>
        </p:spPr>
      </p:pic>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Goals</a:t>
            </a:r>
            <a:endParaRPr b="1">
              <a:latin typeface="Nunito"/>
              <a:ea typeface="Nunito"/>
              <a:cs typeface="Nunito"/>
              <a:sym typeface="Nunito"/>
            </a:endParaRPr>
          </a:p>
        </p:txBody>
      </p:sp>
      <p:sp>
        <p:nvSpPr>
          <p:cNvPr id="119" name="Google Shape;119;p21"/>
          <p:cNvSpPr txBox="1">
            <a:spLocks noGrp="1"/>
          </p:cNvSpPr>
          <p:nvPr>
            <p:ph type="body" idx="1"/>
          </p:nvPr>
        </p:nvSpPr>
        <p:spPr>
          <a:xfrm>
            <a:off x="1378500" y="1017725"/>
            <a:ext cx="3386400" cy="3515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2800">
              <a:solidFill>
                <a:schemeClr val="dk1"/>
              </a:solidFill>
            </a:endParaRPr>
          </a:p>
          <a:p>
            <a:pPr marL="0" lvl="0" indent="0" algn="l" rtl="0">
              <a:lnSpc>
                <a:spcPct val="100000"/>
              </a:lnSpc>
              <a:spcBef>
                <a:spcPts val="0"/>
              </a:spcBef>
              <a:spcAft>
                <a:spcPts val="0"/>
              </a:spcAft>
              <a:buNone/>
            </a:pPr>
            <a:r>
              <a:rPr lang="es" sz="2100">
                <a:solidFill>
                  <a:schemeClr val="dk1"/>
                </a:solidFill>
                <a:latin typeface="Nunito Light"/>
                <a:ea typeface="Nunito Light"/>
                <a:cs typeface="Nunito Light"/>
                <a:sym typeface="Nunito Light"/>
              </a:rPr>
              <a:t>Train a neural network to classify paintings by the emotion evoked in the observer.</a:t>
            </a:r>
            <a:endParaRPr sz="2100">
              <a:solidFill>
                <a:schemeClr val="dk1"/>
              </a:solidFill>
              <a:latin typeface="Nunito Light"/>
              <a:ea typeface="Nunito Light"/>
              <a:cs typeface="Nunito Light"/>
              <a:sym typeface="Nunito Light"/>
            </a:endParaRPr>
          </a:p>
          <a:p>
            <a:pPr marL="457200" lvl="0" indent="0" algn="l" rtl="0">
              <a:lnSpc>
                <a:spcPct val="100000"/>
              </a:lnSpc>
              <a:spcBef>
                <a:spcPts val="0"/>
              </a:spcBef>
              <a:spcAft>
                <a:spcPts val="0"/>
              </a:spcAft>
              <a:buNone/>
            </a:pPr>
            <a:endParaRPr sz="2100">
              <a:solidFill>
                <a:schemeClr val="dk1"/>
              </a:solidFill>
              <a:latin typeface="Nunito"/>
              <a:ea typeface="Nunito"/>
              <a:cs typeface="Nunito"/>
              <a:sym typeface="Nunito"/>
            </a:endParaRPr>
          </a:p>
          <a:p>
            <a:pPr marL="0" lvl="0" indent="0" algn="l" rtl="0">
              <a:lnSpc>
                <a:spcPct val="100000"/>
              </a:lnSpc>
              <a:spcBef>
                <a:spcPts val="0"/>
              </a:spcBef>
              <a:spcAft>
                <a:spcPts val="0"/>
              </a:spcAft>
              <a:buNone/>
            </a:pPr>
            <a:r>
              <a:rPr lang="es" sz="2100">
                <a:solidFill>
                  <a:schemeClr val="dk1"/>
                </a:solidFill>
                <a:latin typeface="Nunito Light"/>
                <a:ea typeface="Nunito Light"/>
                <a:cs typeface="Nunito Light"/>
                <a:sym typeface="Nunito Light"/>
              </a:rPr>
              <a:t>Test the neural network with the classification of unlabeled movie scenes. </a:t>
            </a:r>
            <a:endParaRPr sz="2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2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2800">
              <a:solidFill>
                <a:schemeClr val="dk1"/>
              </a:solidFill>
            </a:endParaRPr>
          </a:p>
        </p:txBody>
      </p:sp>
      <p:sp>
        <p:nvSpPr>
          <p:cNvPr id="120" name="Google Shape;120;p21"/>
          <p:cNvSpPr txBox="1"/>
          <p:nvPr/>
        </p:nvSpPr>
        <p:spPr>
          <a:xfrm>
            <a:off x="930450" y="1733275"/>
            <a:ext cx="399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Nunito"/>
                <a:ea typeface="Nunito"/>
                <a:cs typeface="Nunito"/>
                <a:sym typeface="Nunito"/>
              </a:rPr>
              <a:t>1</a:t>
            </a:r>
            <a:endParaRPr sz="2100">
              <a:latin typeface="Nunito"/>
              <a:ea typeface="Nunito"/>
              <a:cs typeface="Nunito"/>
              <a:sym typeface="Nunito"/>
            </a:endParaRPr>
          </a:p>
        </p:txBody>
      </p:sp>
      <p:sp>
        <p:nvSpPr>
          <p:cNvPr id="121" name="Google Shape;121;p21"/>
          <p:cNvSpPr txBox="1"/>
          <p:nvPr/>
        </p:nvSpPr>
        <p:spPr>
          <a:xfrm>
            <a:off x="956800" y="3294075"/>
            <a:ext cx="399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Nunito"/>
                <a:ea typeface="Nunito"/>
                <a:cs typeface="Nunito"/>
                <a:sym typeface="Nunito"/>
              </a:rPr>
              <a:t>2</a:t>
            </a:r>
            <a:endParaRPr sz="2100">
              <a:latin typeface="Nunito"/>
              <a:ea typeface="Nunito"/>
              <a:cs typeface="Nunito"/>
              <a:sym typeface="Nunito"/>
            </a:endParaRPr>
          </a:p>
        </p:txBody>
      </p:sp>
      <p:pic>
        <p:nvPicPr>
          <p:cNvPr id="122" name="Google Shape;122;p21"/>
          <p:cNvPicPr preferRelativeResize="0"/>
          <p:nvPr/>
        </p:nvPicPr>
        <p:blipFill>
          <a:blip r:embed="rId4">
            <a:alphaModFix/>
          </a:blip>
          <a:stretch>
            <a:fillRect/>
          </a:stretch>
        </p:blipFill>
        <p:spPr>
          <a:xfrm>
            <a:off x="5374500" y="331925"/>
            <a:ext cx="3336650" cy="4451050"/>
          </a:xfrm>
          <a:prstGeom prst="rect">
            <a:avLst/>
          </a:prstGeom>
          <a:noFill/>
          <a:ln>
            <a:noFill/>
          </a:ln>
        </p:spPr>
      </p:pic>
      <p:sp>
        <p:nvSpPr>
          <p:cNvPr id="123" name="Google Shape;123;p21"/>
          <p:cNvSpPr/>
          <p:nvPr/>
        </p:nvSpPr>
        <p:spPr>
          <a:xfrm>
            <a:off x="512125" y="2961400"/>
            <a:ext cx="4601700" cy="175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TotalTime>
  <Words>1703</Words>
  <Application>Microsoft Macintosh PowerPoint</Application>
  <PresentationFormat>On-screen Show (16:9)</PresentationFormat>
  <Paragraphs>360</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Nunito ExtraLight</vt:lpstr>
      <vt:lpstr>Nunito Light</vt:lpstr>
      <vt:lpstr>Arial</vt:lpstr>
      <vt:lpstr>Nunito</vt:lpstr>
      <vt:lpstr>Simple Light</vt:lpstr>
      <vt:lpstr>Painting, Movies, and Emotions</vt:lpstr>
      <vt:lpstr>Movie scenes influenced by paintings</vt:lpstr>
      <vt:lpstr>PowerPoint Presentation</vt:lpstr>
      <vt:lpstr>PowerPoint Presentation</vt:lpstr>
      <vt:lpstr>PowerPoint Presentation</vt:lpstr>
      <vt:lpstr>PowerPoint Presentation</vt:lpstr>
      <vt:lpstr>PowerPoint Presentation</vt:lpstr>
      <vt:lpstr>PowerPoint Presentation</vt:lpstr>
      <vt:lpstr>Goals</vt:lpstr>
      <vt:lpstr>Goals</vt:lpstr>
      <vt:lpstr>Methodology</vt:lpstr>
      <vt:lpstr>Methodology</vt:lpstr>
      <vt:lpstr>Methodology</vt:lpstr>
      <vt:lpstr>Methodology</vt:lpstr>
      <vt:lpstr>Methodology</vt:lpstr>
      <vt:lpstr>Methodology</vt:lpstr>
      <vt:lpstr>Methodology</vt:lpstr>
      <vt:lpstr>Methodology</vt:lpstr>
      <vt:lpstr>Emotions</vt:lpstr>
      <vt:lpstr>Labels</vt:lpstr>
      <vt:lpstr>PowerPoint Presentation</vt:lpstr>
      <vt:lpstr>PowerPoint Presentation</vt:lpstr>
      <vt:lpstr>Results</vt:lpstr>
      <vt:lpstr>Results</vt:lpstr>
      <vt:lpstr>Results</vt:lpstr>
      <vt:lpstr>Results</vt:lpstr>
      <vt:lpstr>Results</vt:lpstr>
      <vt:lpstr>Misclassification Pattern</vt:lpstr>
      <vt:lpstr>PowerPoint Presentation</vt:lpstr>
      <vt:lpstr>PowerPoint Presentation</vt:lpstr>
      <vt:lpstr>PowerPoint Presentation</vt:lpstr>
      <vt:lpstr>PowerPoint Presentation</vt:lpstr>
      <vt:lpstr>PowerPoint Presentation</vt:lpstr>
      <vt:lpstr>PowerPoint Presentation</vt:lpstr>
      <vt:lpstr>But why is this?</vt:lpstr>
      <vt:lpstr>But why is this?</vt:lpstr>
      <vt:lpstr>But why is this?</vt:lpstr>
      <vt:lpstr>Correctly Classified</vt:lpstr>
      <vt:lpstr>Correctly Classified </vt:lpstr>
      <vt:lpstr>Correctly Classified as Positive</vt:lpstr>
      <vt:lpstr>Correctly Classified as Mixt </vt:lpstr>
      <vt:lpstr>Correctly Classified as Negative</vt:lpstr>
      <vt:lpstr>Experiment with Movie Scenes</vt:lpstr>
      <vt:lpstr>Movie scenes classified as negative</vt:lpstr>
      <vt:lpstr>Movie scene classified as mixt</vt:lpstr>
      <vt:lpstr>Movie scenes classified as positive</vt:lpstr>
      <vt:lpstr>Conclusions</vt:lpstr>
      <vt:lpstr>Conclusions</vt:lpstr>
      <vt:lpstr>Takeaway</vt:lpstr>
      <vt:lpstr>Future Work</vt:lpstr>
      <vt:lpstr>Future Work</vt:lpstr>
      <vt:lpstr>Future Work</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Painting, Movies, and Emotions</dc:title>
  <cp:lastModifiedBy>Laura Urdapilleta</cp:lastModifiedBy>
  <cp:revision>16</cp:revision>
  <dcterms:modified xsi:type="dcterms:W3CDTF">2020-12-13T16:32:24Z</dcterms:modified>
</cp:coreProperties>
</file>